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32"/>
  </p:notesMasterIdLst>
  <p:sldIdLst>
    <p:sldId id="256" r:id="rId2"/>
    <p:sldId id="262" r:id="rId3"/>
    <p:sldId id="263" r:id="rId4"/>
    <p:sldId id="264" r:id="rId5"/>
    <p:sldId id="265" r:id="rId6"/>
    <p:sldId id="284" r:id="rId7"/>
    <p:sldId id="257" r:id="rId8"/>
    <p:sldId id="258" r:id="rId9"/>
    <p:sldId id="288" r:id="rId10"/>
    <p:sldId id="285" r:id="rId11"/>
    <p:sldId id="286" r:id="rId12"/>
    <p:sldId id="287" r:id="rId13"/>
    <p:sldId id="259" r:id="rId14"/>
    <p:sldId id="260" r:id="rId15"/>
    <p:sldId id="266" r:id="rId16"/>
    <p:sldId id="267" r:id="rId17"/>
    <p:sldId id="268"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122" autoAdjust="0"/>
  </p:normalViewPr>
  <p:slideViewPr>
    <p:cSldViewPr snapToGrid="0">
      <p:cViewPr varScale="1">
        <p:scale>
          <a:sx n="50" d="100"/>
          <a:sy n="50" d="100"/>
        </p:scale>
        <p:origin x="133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84C9B-7C29-4AB7-9D97-12F4986A9B82}" type="datetimeFigureOut">
              <a:rPr lang="zh-CN" altLang="en-US" smtClean="0"/>
              <a:t>2014/3/23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30A94-FDC4-481B-A8F6-B54C7CE738B6}" type="slidenum">
              <a:rPr lang="zh-CN" altLang="en-US" smtClean="0"/>
              <a:t>‹#›</a:t>
            </a:fld>
            <a:endParaRPr lang="zh-CN" altLang="en-US"/>
          </a:p>
        </p:txBody>
      </p:sp>
    </p:spTree>
    <p:extLst>
      <p:ext uri="{BB962C8B-B14F-4D97-AF65-F5344CB8AC3E}">
        <p14:creationId xmlns:p14="http://schemas.microsoft.com/office/powerpoint/2010/main" val="225864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430A94-FDC4-481B-A8F6-B54C7CE738B6}" type="slidenum">
              <a:rPr lang="zh-CN" altLang="en-US" smtClean="0"/>
              <a:t>6</a:t>
            </a:fld>
            <a:endParaRPr lang="zh-CN" altLang="en-US"/>
          </a:p>
        </p:txBody>
      </p:sp>
    </p:spTree>
    <p:extLst>
      <p:ext uri="{BB962C8B-B14F-4D97-AF65-F5344CB8AC3E}">
        <p14:creationId xmlns:p14="http://schemas.microsoft.com/office/powerpoint/2010/main" val="4070270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按照一次就医的过程：获取临床数据、确定健康状态、确定治疗计划、实现治疗四个过程。</a:t>
            </a:r>
            <a:endParaRPr lang="en-US" altLang="zh-CN" dirty="0" smtClean="0"/>
          </a:p>
          <a:p>
            <a:r>
              <a:rPr lang="zh-CN" altLang="en-US" dirty="0" smtClean="0"/>
              <a:t>可将第一级的信息模型分别分为</a:t>
            </a:r>
            <a:r>
              <a:rPr lang="en-US" altLang="zh-CN" dirty="0" smtClean="0"/>
              <a:t>13</a:t>
            </a:r>
            <a:r>
              <a:rPr lang="zh-CN" altLang="en-US" dirty="0" smtClean="0"/>
              <a:t>个信息模型。分别包括警告信息：在</a:t>
            </a:r>
            <a:r>
              <a:rPr lang="en-US" altLang="zh-CN" dirty="0" smtClean="0"/>
              <a:t>FHIR</a:t>
            </a:r>
            <a:r>
              <a:rPr lang="zh-CN" altLang="en-US" dirty="0" smtClean="0"/>
              <a:t>中也有一个同名的叫</a:t>
            </a:r>
            <a:r>
              <a:rPr lang="en-US" altLang="zh-CN" dirty="0" smtClean="0"/>
              <a:t>Alert</a:t>
            </a:r>
            <a:r>
              <a:rPr lang="zh-CN" altLang="en-US" dirty="0" smtClean="0"/>
              <a:t>的资源、病人主诉、综合病人历史等。</a:t>
            </a:r>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21</a:t>
            </a:fld>
            <a:endParaRPr lang="zh-CN" altLang="en-US"/>
          </a:p>
        </p:txBody>
      </p:sp>
    </p:spTree>
    <p:extLst>
      <p:ext uri="{BB962C8B-B14F-4D97-AF65-F5344CB8AC3E}">
        <p14:creationId xmlns:p14="http://schemas.microsoft.com/office/powerpoint/2010/main" val="74990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综合病史信息模型：包括描述病人历史各个方面的信息分类模型。综合病人历史下又可分为</a:t>
            </a:r>
            <a:r>
              <a:rPr lang="en-US" altLang="zh-CN" dirty="0" smtClean="0"/>
              <a:t>4</a:t>
            </a:r>
            <a:r>
              <a:rPr lang="zh-CN" altLang="en-US" dirty="0" smtClean="0"/>
              <a:t>个二级的信息模型。</a:t>
            </a:r>
            <a:endParaRPr lang="en-US" altLang="zh-CN" dirty="0" smtClean="0"/>
          </a:p>
          <a:p>
            <a:r>
              <a:rPr lang="zh-CN" altLang="en-US" dirty="0" smtClean="0"/>
              <a:t>包括：用药历史：在</a:t>
            </a:r>
            <a:r>
              <a:rPr lang="en-US" altLang="zh-CN" dirty="0" smtClean="0"/>
              <a:t>FHIR</a:t>
            </a:r>
            <a:r>
              <a:rPr lang="zh-CN" altLang="en-US" dirty="0" smtClean="0"/>
              <a:t>中也有</a:t>
            </a:r>
            <a:r>
              <a:rPr lang="en-US" altLang="zh-CN" dirty="0" smtClean="0"/>
              <a:t>Medication</a:t>
            </a:r>
            <a:r>
              <a:rPr lang="zh-CN" altLang="en-US" dirty="0" smtClean="0"/>
              <a:t>以及与其有某种联系的其他资源对应、综合病史、综合牙科病史、牙科放射历史、社会历史。</a:t>
            </a:r>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22</a:t>
            </a:fld>
            <a:endParaRPr lang="zh-CN" altLang="en-US"/>
          </a:p>
        </p:txBody>
      </p:sp>
    </p:spTree>
    <p:extLst>
      <p:ext uri="{BB962C8B-B14F-4D97-AF65-F5344CB8AC3E}">
        <p14:creationId xmlns:p14="http://schemas.microsoft.com/office/powerpoint/2010/main" val="281917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包含描述病人综合病史信息的信息分类。在其下又包括</a:t>
            </a:r>
            <a:r>
              <a:rPr lang="en-US" altLang="zh-CN" dirty="0" smtClean="0"/>
              <a:t>11</a:t>
            </a:r>
            <a:r>
              <a:rPr lang="zh-CN" altLang="en-US" dirty="0" smtClean="0"/>
              <a:t>个</a:t>
            </a:r>
            <a:r>
              <a:rPr lang="en-US" altLang="zh-CN" dirty="0" smtClean="0"/>
              <a:t>3</a:t>
            </a:r>
            <a:r>
              <a:rPr lang="zh-CN" altLang="en-US" dirty="0" smtClean="0"/>
              <a:t>级信息模型，包括过敏史、基本的生物特征（身高、体重、身体指数、疼痛）、输血情况等</a:t>
            </a:r>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23</a:t>
            </a:fld>
            <a:endParaRPr lang="zh-CN" altLang="en-US"/>
          </a:p>
        </p:txBody>
      </p:sp>
    </p:spTree>
    <p:extLst>
      <p:ext uri="{BB962C8B-B14F-4D97-AF65-F5344CB8AC3E}">
        <p14:creationId xmlns:p14="http://schemas.microsoft.com/office/powerpoint/2010/main" val="109580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过往和当前疾病：包含临床人员希望知道的任意时期的疾病的信息分类。这一模型下又包括</a:t>
            </a:r>
            <a:r>
              <a:rPr lang="en-US" altLang="zh-CN" dirty="0" smtClean="0"/>
              <a:t>6</a:t>
            </a:r>
            <a:r>
              <a:rPr lang="zh-CN" altLang="en-US" dirty="0" smtClean="0"/>
              <a:t>个</a:t>
            </a:r>
            <a:r>
              <a:rPr lang="en-US" altLang="zh-CN" dirty="0" smtClean="0"/>
              <a:t>4</a:t>
            </a:r>
            <a:r>
              <a:rPr lang="zh-CN" altLang="en-US" dirty="0" smtClean="0"/>
              <a:t>级的信息模型。分别为：癌症</a:t>
            </a:r>
            <a:r>
              <a:rPr lang="en-US" altLang="zh-CN" dirty="0" smtClean="0"/>
              <a:t>/</a:t>
            </a:r>
            <a:r>
              <a:rPr lang="zh-CN" altLang="en-US" dirty="0" smtClean="0"/>
              <a:t>肿瘤、儿童期疾病、残疾、一般性症状与症候、溃疡、全身数据。</a:t>
            </a:r>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24</a:t>
            </a:fld>
            <a:endParaRPr lang="zh-CN" altLang="en-US"/>
          </a:p>
        </p:txBody>
      </p:sp>
    </p:spTree>
    <p:extLst>
      <p:ext uri="{BB962C8B-B14F-4D97-AF65-F5344CB8AC3E}">
        <p14:creationId xmlns:p14="http://schemas.microsoft.com/office/powerpoint/2010/main" val="159302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Systemic Data</a:t>
            </a:r>
            <a:r>
              <a:rPr lang="zh-CN" altLang="en-US" dirty="0" smtClean="0"/>
              <a:t>信息模型：包括按照描述病人全身的过往和目前的疾病</a:t>
            </a:r>
            <a:r>
              <a:rPr lang="en-US" altLang="zh-CN" dirty="0" smtClean="0"/>
              <a:t>/</a:t>
            </a:r>
            <a:r>
              <a:rPr lang="zh-CN" altLang="en-US" dirty="0" smtClean="0"/>
              <a:t>病况信息分类。其下又包括</a:t>
            </a:r>
            <a:r>
              <a:rPr lang="en-US" altLang="zh-CN" dirty="0" smtClean="0"/>
              <a:t>14</a:t>
            </a:r>
            <a:r>
              <a:rPr lang="zh-CN" altLang="en-US" dirty="0" smtClean="0"/>
              <a:t>个</a:t>
            </a:r>
            <a:r>
              <a:rPr lang="en-US" altLang="zh-CN" dirty="0" smtClean="0"/>
              <a:t>5</a:t>
            </a:r>
            <a:r>
              <a:rPr lang="zh-CN" altLang="en-US" dirty="0" smtClean="0"/>
              <a:t>级信息模型，包括心血管系统、耳鼻喉、内分泌系统、眼睛</a:t>
            </a:r>
            <a:r>
              <a:rPr lang="zh-CN" altLang="en-US" baseline="0" dirty="0" smtClean="0"/>
              <a:t>等。</a:t>
            </a:r>
            <a:endParaRPr lang="en-US" altLang="zh-CN" baseline="0" dirty="0" smtClean="0"/>
          </a:p>
          <a:p>
            <a:r>
              <a:rPr lang="zh-CN" altLang="en-US" baseline="0" dirty="0" smtClean="0"/>
              <a:t>在心血管系统信息模型下，包含具体的信息项。</a:t>
            </a:r>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25</a:t>
            </a:fld>
            <a:endParaRPr lang="zh-CN" altLang="en-US"/>
          </a:p>
        </p:txBody>
      </p:sp>
    </p:spTree>
    <p:extLst>
      <p:ext uri="{BB962C8B-B14F-4D97-AF65-F5344CB8AC3E}">
        <p14:creationId xmlns:p14="http://schemas.microsoft.com/office/powerpoint/2010/main" val="562090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一共有</a:t>
            </a:r>
            <a:r>
              <a:rPr lang="en-US" altLang="zh-CN" dirty="0" smtClean="0"/>
              <a:t>35</a:t>
            </a:r>
            <a:r>
              <a:rPr lang="zh-CN" altLang="en-US" dirty="0" smtClean="0"/>
              <a:t>个信息项。</a:t>
            </a:r>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26</a:t>
            </a:fld>
            <a:endParaRPr lang="zh-CN" altLang="en-US"/>
          </a:p>
        </p:txBody>
      </p:sp>
    </p:spTree>
    <p:extLst>
      <p:ext uri="{BB962C8B-B14F-4D97-AF65-F5344CB8AC3E}">
        <p14:creationId xmlns:p14="http://schemas.microsoft.com/office/powerpoint/2010/main" val="37866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异常血压</a:t>
            </a:r>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27</a:t>
            </a:fld>
            <a:endParaRPr lang="zh-CN" altLang="en-US"/>
          </a:p>
        </p:txBody>
      </p:sp>
    </p:spTree>
    <p:extLst>
      <p:ext uri="{BB962C8B-B14F-4D97-AF65-F5344CB8AC3E}">
        <p14:creationId xmlns:p14="http://schemas.microsoft.com/office/powerpoint/2010/main" val="47768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DIM</a:t>
            </a:r>
            <a:r>
              <a:rPr lang="zh-CN" altLang="en-US" dirty="0" smtClean="0"/>
              <a:t>的分类方式与</a:t>
            </a:r>
            <a:r>
              <a:rPr lang="en-US" altLang="zh-CN" dirty="0" smtClean="0"/>
              <a:t>FHIR</a:t>
            </a:r>
            <a:r>
              <a:rPr lang="zh-CN" altLang="en-US" dirty="0" smtClean="0"/>
              <a:t>的分类方式并不一样，所以并不存在清晰的映射关系，但是</a:t>
            </a:r>
            <a:r>
              <a:rPr lang="en-US" altLang="zh-CN" dirty="0" smtClean="0"/>
              <a:t>FHIR</a:t>
            </a:r>
            <a:r>
              <a:rPr lang="zh-CN" altLang="en-US" dirty="0" smtClean="0"/>
              <a:t>的表征能力足够强大，所以</a:t>
            </a:r>
            <a:r>
              <a:rPr lang="en-US" altLang="zh-CN" dirty="0" smtClean="0"/>
              <a:t>DIM</a:t>
            </a:r>
            <a:r>
              <a:rPr lang="zh-CN" altLang="en-US" dirty="0" smtClean="0"/>
              <a:t>中涉及的所有</a:t>
            </a:r>
            <a:r>
              <a:rPr lang="zh-CN" altLang="en-US" baseline="0" dirty="0" smtClean="0"/>
              <a:t>信息都能够被</a:t>
            </a:r>
            <a:r>
              <a:rPr lang="en-US" altLang="zh-CN" baseline="0" dirty="0" smtClean="0"/>
              <a:t>FHIR</a:t>
            </a:r>
            <a:r>
              <a:rPr lang="zh-CN" altLang="en-US" baseline="0" dirty="0" smtClean="0"/>
              <a:t>的资源所覆盖。</a:t>
            </a:r>
            <a:endParaRPr lang="en-US" altLang="zh-CN" baseline="0" dirty="0" smtClean="0"/>
          </a:p>
          <a:p>
            <a:r>
              <a:rPr lang="zh-CN" altLang="en-US" baseline="0" dirty="0" smtClean="0"/>
              <a:t>这里的心血管状态，可以使用</a:t>
            </a:r>
            <a:r>
              <a:rPr lang="en-US" altLang="zh-CN" baseline="0" dirty="0" smtClean="0"/>
              <a:t>FHIR</a:t>
            </a:r>
            <a:r>
              <a:rPr lang="zh-CN" altLang="en-US" baseline="0" dirty="0" smtClean="0"/>
              <a:t>中的</a:t>
            </a:r>
            <a:r>
              <a:rPr lang="en-US" altLang="zh-CN" baseline="0" dirty="0" smtClean="0"/>
              <a:t>Observation</a:t>
            </a:r>
            <a:r>
              <a:rPr lang="zh-CN" altLang="en-US" baseline="0" dirty="0" smtClean="0"/>
              <a:t>资源进行表征。</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3D430A94-FDC4-481B-A8F6-B54C7CE738B6}" type="slidenum">
              <a:rPr lang="zh-CN" altLang="en-US" smtClean="0"/>
              <a:t>28</a:t>
            </a:fld>
            <a:endParaRPr lang="zh-CN" altLang="en-US"/>
          </a:p>
        </p:txBody>
      </p:sp>
    </p:spTree>
    <p:extLst>
      <p:ext uri="{BB962C8B-B14F-4D97-AF65-F5344CB8AC3E}">
        <p14:creationId xmlns:p14="http://schemas.microsoft.com/office/powerpoint/2010/main" val="181283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关于</a:t>
            </a:r>
            <a:r>
              <a:rPr lang="en-US" altLang="zh-CN" dirty="0" smtClean="0"/>
              <a:t>LOINC</a:t>
            </a:r>
            <a:r>
              <a:rPr lang="zh-CN" altLang="en-US" dirty="0" smtClean="0"/>
              <a:t>这一套编码在</a:t>
            </a:r>
            <a:r>
              <a:rPr lang="en-US" altLang="zh-CN" dirty="0" smtClean="0"/>
              <a:t>CDA</a:t>
            </a:r>
            <a:r>
              <a:rPr lang="zh-CN" altLang="en-US" dirty="0" smtClean="0"/>
              <a:t>第二版里有</a:t>
            </a:r>
            <a:r>
              <a:rPr lang="en-US" altLang="zh-CN" dirty="0" smtClean="0"/>
              <a:t>30</a:t>
            </a:r>
            <a:r>
              <a:rPr lang="zh-CN" altLang="en-US" dirty="0" smtClean="0"/>
              <a:t>多页的篇幅列出了文档编码。</a:t>
            </a:r>
            <a:endParaRPr lang="zh-CN" altLang="en-US" dirty="0"/>
          </a:p>
        </p:txBody>
      </p:sp>
      <p:sp>
        <p:nvSpPr>
          <p:cNvPr id="4" name="灯片编号占位符 3"/>
          <p:cNvSpPr>
            <a:spLocks noGrp="1"/>
          </p:cNvSpPr>
          <p:nvPr>
            <p:ph type="sldNum" sz="quarter" idx="10"/>
          </p:nvPr>
        </p:nvSpPr>
        <p:spPr/>
        <p:txBody>
          <a:bodyPr/>
          <a:lstStyle/>
          <a:p>
            <a:fld id="{3D430A94-FDC4-481B-A8F6-B54C7CE738B6}" type="slidenum">
              <a:rPr lang="zh-CN" altLang="en-US" smtClean="0"/>
              <a:t>29</a:t>
            </a:fld>
            <a:endParaRPr lang="zh-CN" altLang="en-US"/>
          </a:p>
        </p:txBody>
      </p:sp>
    </p:spTree>
    <p:extLst>
      <p:ext uri="{BB962C8B-B14F-4D97-AF65-F5344CB8AC3E}">
        <p14:creationId xmlns:p14="http://schemas.microsoft.com/office/powerpoint/2010/main" val="4248263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430A94-FDC4-481B-A8F6-B54C7CE738B6}" type="slidenum">
              <a:rPr lang="zh-CN" altLang="en-US" smtClean="0"/>
              <a:t>30</a:t>
            </a:fld>
            <a:endParaRPr lang="zh-CN" altLang="en-US"/>
          </a:p>
        </p:txBody>
      </p:sp>
    </p:spTree>
    <p:extLst>
      <p:ext uri="{BB962C8B-B14F-4D97-AF65-F5344CB8AC3E}">
        <p14:creationId xmlns:p14="http://schemas.microsoft.com/office/powerpoint/2010/main" val="280774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430A94-FDC4-481B-A8F6-B54C7CE738B6}" type="slidenum">
              <a:rPr lang="zh-CN" altLang="en-US" smtClean="0"/>
              <a:t>7</a:t>
            </a:fld>
            <a:endParaRPr lang="zh-CN" altLang="en-US"/>
          </a:p>
        </p:txBody>
      </p:sp>
    </p:spTree>
    <p:extLst>
      <p:ext uri="{BB962C8B-B14F-4D97-AF65-F5344CB8AC3E}">
        <p14:creationId xmlns:p14="http://schemas.microsoft.com/office/powerpoint/2010/main" val="235357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SNOMED</a:t>
            </a:r>
            <a:r>
              <a:rPr lang="zh-CN" altLang="en-US" dirty="0" smtClean="0"/>
              <a:t>是当前国际上广为使用的一种临床医学术语标准。这套术语集提供了一套全面统一的医学术语系统，涵盖大多数方面的临床信息，如疾病、所见、操作、微生物、药物等，可以协调一致地在不同的学科、专业和照护地点之间实现对于临床数据的标引、存储、检索和聚合，便于计算机处理。</a:t>
            </a:r>
            <a:endParaRPr lang="en-US" altLang="zh-CN" dirty="0" smtClean="0"/>
          </a:p>
          <a:p>
            <a:r>
              <a:rPr lang="zh-CN" altLang="en-US" dirty="0" smtClean="0"/>
              <a:t>中文</a:t>
            </a:r>
            <a:r>
              <a:rPr lang="en-US" altLang="zh-CN" dirty="0" smtClean="0"/>
              <a:t>SNOMED</a:t>
            </a:r>
            <a:r>
              <a:rPr lang="zh-CN" altLang="en-US" dirty="0" smtClean="0"/>
              <a:t>电子版含</a:t>
            </a:r>
            <a:r>
              <a:rPr lang="en-US" altLang="zh-CN" dirty="0" smtClean="0"/>
              <a:t>145,865</a:t>
            </a:r>
            <a:r>
              <a:rPr lang="zh-CN" altLang="en-US" dirty="0" smtClean="0"/>
              <a:t>词条，其与英文版的数据</a:t>
            </a:r>
            <a:r>
              <a:rPr lang="en-US" altLang="zh-CN" dirty="0" smtClean="0"/>
              <a:t>(146,217)</a:t>
            </a:r>
            <a:r>
              <a:rPr lang="zh-CN" altLang="en-US" dirty="0" smtClean="0"/>
              <a:t>不同是由于中文删去了英文的异型拼写词条。</a:t>
            </a:r>
            <a:endParaRPr lang="en-US" altLang="zh-CN" dirty="0" smtClean="0"/>
          </a:p>
          <a:p>
            <a:r>
              <a:rPr lang="en-US" altLang="zh-CN" dirty="0" smtClean="0"/>
              <a:t>SNOMED</a:t>
            </a:r>
            <a:r>
              <a:rPr lang="zh-CN" altLang="en-US" dirty="0" smtClean="0"/>
              <a:t>电子版共分为包括解剖学、形态学、疾病</a:t>
            </a:r>
            <a:r>
              <a:rPr lang="en-US" altLang="zh-CN" dirty="0" smtClean="0"/>
              <a:t>/</a:t>
            </a:r>
            <a:r>
              <a:rPr lang="zh-CN" altLang="en-US" dirty="0" smtClean="0"/>
              <a:t>诊断等共十一模块。</a:t>
            </a:r>
            <a:endParaRPr lang="zh-CN" altLang="en-US" dirty="0"/>
          </a:p>
        </p:txBody>
      </p:sp>
      <p:sp>
        <p:nvSpPr>
          <p:cNvPr id="4" name="灯片编号占位符 3"/>
          <p:cNvSpPr>
            <a:spLocks noGrp="1"/>
          </p:cNvSpPr>
          <p:nvPr>
            <p:ph type="sldNum" sz="quarter" idx="10"/>
          </p:nvPr>
        </p:nvSpPr>
        <p:spPr/>
        <p:txBody>
          <a:bodyPr/>
          <a:lstStyle/>
          <a:p>
            <a:fld id="{3D430A94-FDC4-481B-A8F6-B54C7CE738B6}" type="slidenum">
              <a:rPr lang="zh-CN" altLang="en-US" smtClean="0"/>
              <a:t>8</a:t>
            </a:fld>
            <a:endParaRPr lang="zh-CN" altLang="en-US"/>
          </a:p>
        </p:txBody>
      </p:sp>
    </p:spTree>
    <p:extLst>
      <p:ext uri="{BB962C8B-B14F-4D97-AF65-F5344CB8AC3E}">
        <p14:creationId xmlns:p14="http://schemas.microsoft.com/office/powerpoint/2010/main" val="50571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文档头的内容在元素</a:t>
            </a:r>
            <a:r>
              <a:rPr lang="en-US" altLang="zh-CN" dirty="0" smtClean="0"/>
              <a:t>Clinical</a:t>
            </a:r>
            <a:r>
              <a:rPr lang="en-US" altLang="zh-CN" baseline="0" dirty="0" smtClean="0"/>
              <a:t> Document</a:t>
            </a:r>
            <a:r>
              <a:rPr lang="zh-CN" altLang="en-US" baseline="0" dirty="0" smtClean="0"/>
              <a:t>与</a:t>
            </a:r>
            <a:r>
              <a:rPr lang="en-US" altLang="zh-CN" baseline="0" dirty="0" smtClean="0"/>
              <a:t>structure Body</a:t>
            </a:r>
            <a:r>
              <a:rPr lang="zh-CN" altLang="en-US" baseline="0" dirty="0" smtClean="0"/>
              <a:t>之间，主要包括文档的标识性信息；</a:t>
            </a:r>
            <a:endParaRPr lang="en-US" altLang="zh-CN" baseline="0" dirty="0" smtClean="0"/>
          </a:p>
          <a:p>
            <a:r>
              <a:rPr lang="zh-CN" altLang="en-US" baseline="0" dirty="0" smtClean="0"/>
              <a:t>文档体包含临床文档报告的主要内容，可由结构化或非结构化的内容组成。</a:t>
            </a:r>
            <a:endParaRPr lang="en-US" altLang="zh-CN" baseline="0" dirty="0" smtClean="0"/>
          </a:p>
          <a:p>
            <a:r>
              <a:rPr lang="zh-CN" altLang="en-US" baseline="0" dirty="0" smtClean="0"/>
              <a:t>结构化内容包含在元素</a:t>
            </a:r>
            <a:r>
              <a:rPr lang="en-US" altLang="zh-CN" baseline="0" dirty="0" smtClean="0"/>
              <a:t>structure Body</a:t>
            </a:r>
            <a:r>
              <a:rPr lang="zh-CN" altLang="en-US" baseline="0" dirty="0" smtClean="0"/>
              <a:t>之间，可由一个或多个</a:t>
            </a:r>
            <a:r>
              <a:rPr lang="en-US" altLang="zh-CN" baseline="0" dirty="0" smtClean="0"/>
              <a:t>section</a:t>
            </a:r>
            <a:r>
              <a:rPr lang="zh-CN" altLang="en-US" baseline="0" dirty="0" smtClean="0"/>
              <a:t>组成 ，</a:t>
            </a:r>
            <a:r>
              <a:rPr lang="en-US" altLang="zh-CN" baseline="0" dirty="0" smtClean="0"/>
              <a:t>section</a:t>
            </a:r>
            <a:r>
              <a:rPr lang="zh-CN" altLang="en-US" baseline="0" dirty="0" smtClean="0"/>
              <a:t>部分可以嵌套。</a:t>
            </a:r>
            <a:endParaRPr lang="en-US" altLang="zh-CN" baseline="0" dirty="0" smtClean="0"/>
          </a:p>
          <a:p>
            <a:r>
              <a:rPr lang="zh-CN" altLang="en-US" baseline="0" dirty="0" smtClean="0"/>
              <a:t>每个</a:t>
            </a:r>
            <a:r>
              <a:rPr lang="en-US" altLang="zh-CN" baseline="0" dirty="0" smtClean="0"/>
              <a:t>section</a:t>
            </a:r>
            <a:r>
              <a:rPr lang="zh-CN" altLang="en-US" baseline="0" dirty="0" smtClean="0"/>
              <a:t>包含一个</a:t>
            </a:r>
            <a:r>
              <a:rPr lang="en-US" altLang="zh-CN" baseline="0" dirty="0" smtClean="0"/>
              <a:t>text</a:t>
            </a:r>
            <a:r>
              <a:rPr lang="zh-CN" altLang="en-US" baseline="0" dirty="0" smtClean="0"/>
              <a:t>和多个</a:t>
            </a:r>
            <a:r>
              <a:rPr lang="en-US" altLang="zh-CN" baseline="0" dirty="0" smtClean="0"/>
              <a:t>entry</a:t>
            </a:r>
            <a:r>
              <a:rPr lang="zh-CN" altLang="en-US" baseline="0" dirty="0" smtClean="0"/>
              <a:t>。</a:t>
            </a:r>
            <a:endParaRPr lang="en-US" altLang="zh-CN" baseline="0" dirty="0" smtClean="0"/>
          </a:p>
          <a:p>
            <a:r>
              <a:rPr lang="zh-CN" altLang="en-US" baseline="0" dirty="0" smtClean="0"/>
              <a:t>其中</a:t>
            </a:r>
            <a:r>
              <a:rPr lang="en-US" altLang="zh-CN" baseline="0" dirty="0" smtClean="0"/>
              <a:t>text</a:t>
            </a:r>
            <a:r>
              <a:rPr lang="zh-CN" altLang="en-US" baseline="0" dirty="0" smtClean="0"/>
              <a:t>部分是</a:t>
            </a:r>
            <a:r>
              <a:rPr lang="en-US" altLang="zh-CN" baseline="0" dirty="0" smtClean="0"/>
              <a:t>CDA</a:t>
            </a:r>
            <a:r>
              <a:rPr lang="zh-CN" altLang="en-US" baseline="0" dirty="0" smtClean="0"/>
              <a:t>文档中的人可读部分，</a:t>
            </a:r>
            <a:r>
              <a:rPr lang="en-US" altLang="zh-CN" baseline="0" dirty="0" smtClean="0"/>
              <a:t>entry</a:t>
            </a:r>
            <a:r>
              <a:rPr lang="zh-CN" altLang="en-US" baseline="0" dirty="0" smtClean="0"/>
              <a:t>则是机读部分，其词汇集可以包含医学术语等语义标准，从而实现语义上的良好的连通性。</a:t>
            </a:r>
            <a:endParaRPr lang="zh-CN" altLang="en-US" dirty="0"/>
          </a:p>
        </p:txBody>
      </p:sp>
      <p:sp>
        <p:nvSpPr>
          <p:cNvPr id="4" name="灯片编号占位符 3"/>
          <p:cNvSpPr>
            <a:spLocks noGrp="1"/>
          </p:cNvSpPr>
          <p:nvPr>
            <p:ph type="sldNum" sz="quarter" idx="10"/>
          </p:nvPr>
        </p:nvSpPr>
        <p:spPr/>
        <p:txBody>
          <a:bodyPr/>
          <a:lstStyle/>
          <a:p>
            <a:fld id="{3D430A94-FDC4-481B-A8F6-B54C7CE738B6}" type="slidenum">
              <a:rPr lang="zh-CN" altLang="en-US" smtClean="0"/>
              <a:t>9</a:t>
            </a:fld>
            <a:endParaRPr lang="zh-CN" altLang="en-US"/>
          </a:p>
        </p:txBody>
      </p:sp>
    </p:spTree>
    <p:extLst>
      <p:ext uri="{BB962C8B-B14F-4D97-AF65-F5344CB8AC3E}">
        <p14:creationId xmlns:p14="http://schemas.microsoft.com/office/powerpoint/2010/main" val="382522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卫生部电子病历中的名字解释：</a:t>
            </a:r>
            <a:endParaRPr lang="en-US" altLang="zh-CN" dirty="0" smtClean="0"/>
          </a:p>
          <a:p>
            <a:r>
              <a:rPr lang="zh-CN" altLang="en-US" dirty="0" smtClean="0"/>
              <a:t>数据元：位于电子病历数据结构的最底层，是信息模型中可以通过定义、标识、表示和允许值等一系统属性进行赋值的最小数据单元。数据元的允许值由值域定义。</a:t>
            </a:r>
            <a:endParaRPr lang="en-US" altLang="zh-CN" dirty="0" smtClean="0"/>
          </a:p>
          <a:p>
            <a:r>
              <a:rPr lang="zh-CN" altLang="en-US" dirty="0" smtClean="0"/>
              <a:t>数据组：是将相关信息项聚集起来而形成的一种复合的数据结构，或者说是数据元或更小的数据组的集合。通常构成数据组的主要数据元的值都是必需的，以便为特定语境提供非歧义的语义。数据组将相关数据元组织起来，并通过这些数据元而赋值。数据组的例子：症状、用药、手术、文档标识等。</a:t>
            </a:r>
            <a:endParaRPr lang="en-US" altLang="zh-CN" dirty="0" smtClean="0"/>
          </a:p>
          <a:p>
            <a:r>
              <a:rPr lang="zh-CN" altLang="en-US" dirty="0" smtClean="0"/>
              <a:t>文档段：临床文档一般可分为若干逻辑上的段，即文档段。文档段为构成该文档段的数据提供临床语境，即为其中的数据元通用定义增加特定的约束。</a:t>
            </a:r>
            <a:endParaRPr lang="zh-CN" altLang="en-US" dirty="0"/>
          </a:p>
        </p:txBody>
      </p:sp>
      <p:sp>
        <p:nvSpPr>
          <p:cNvPr id="4" name="灯片编号占位符 3"/>
          <p:cNvSpPr>
            <a:spLocks noGrp="1"/>
          </p:cNvSpPr>
          <p:nvPr>
            <p:ph type="sldNum" sz="quarter" idx="10"/>
          </p:nvPr>
        </p:nvSpPr>
        <p:spPr/>
        <p:txBody>
          <a:bodyPr/>
          <a:lstStyle/>
          <a:p>
            <a:fld id="{3D430A94-FDC4-481B-A8F6-B54C7CE738B6}" type="slidenum">
              <a:rPr lang="zh-CN" altLang="en-US" smtClean="0"/>
              <a:t>10</a:t>
            </a:fld>
            <a:endParaRPr lang="zh-CN" altLang="en-US"/>
          </a:p>
        </p:txBody>
      </p:sp>
    </p:spTree>
    <p:extLst>
      <p:ext uri="{BB962C8B-B14F-4D97-AF65-F5344CB8AC3E}">
        <p14:creationId xmlns:p14="http://schemas.microsoft.com/office/powerpoint/2010/main" val="114282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Act:</a:t>
            </a:r>
            <a:r>
              <a:rPr lang="zh-CN" altLang="en-US" dirty="0" smtClean="0"/>
              <a:t>指在医疗服务与管理中必须表达的事件与活动；</a:t>
            </a:r>
            <a:endParaRPr lang="en-US" altLang="zh-CN" dirty="0" smtClean="0"/>
          </a:p>
          <a:p>
            <a:r>
              <a:rPr lang="en-US" altLang="zh-CN" dirty="0" smtClean="0"/>
              <a:t>Participation</a:t>
            </a:r>
            <a:r>
              <a:rPr lang="zh-CN" altLang="en-US" dirty="0" smtClean="0"/>
              <a:t>：医疗活动的参与者，可能是实话者，也可能是接受者和相关者；</a:t>
            </a:r>
            <a:endParaRPr lang="en-US" altLang="zh-CN" dirty="0" smtClean="0"/>
          </a:p>
          <a:p>
            <a:r>
              <a:rPr lang="en-US" altLang="zh-CN" dirty="0" smtClean="0"/>
              <a:t>Entity</a:t>
            </a:r>
            <a:r>
              <a:rPr lang="zh-CN" altLang="en-US" dirty="0" smtClean="0"/>
              <a:t>：医疗活动中涉及的药品、材料、设备等客体；</a:t>
            </a:r>
            <a:endParaRPr lang="en-US" altLang="zh-CN" dirty="0" smtClean="0"/>
          </a:p>
          <a:p>
            <a:r>
              <a:rPr lang="en-US" altLang="zh-CN" dirty="0" smtClean="0"/>
              <a:t>Role</a:t>
            </a:r>
            <a:r>
              <a:rPr lang="zh-CN" altLang="en-US" dirty="0" smtClean="0"/>
              <a:t>：描述实体参与医疗活动的不同角色；</a:t>
            </a:r>
            <a:endParaRPr lang="en-US" altLang="zh-CN" dirty="0" smtClean="0"/>
          </a:p>
          <a:p>
            <a:r>
              <a:rPr lang="en-US" altLang="zh-CN" dirty="0" smtClean="0"/>
              <a:t>Act</a:t>
            </a:r>
            <a:r>
              <a:rPr lang="en-US" altLang="zh-CN" baseline="0" dirty="0" smtClean="0"/>
              <a:t> Relationship</a:t>
            </a:r>
            <a:r>
              <a:rPr lang="zh-CN" altLang="en-US" baseline="0" dirty="0" smtClean="0"/>
              <a:t>：表达不同行为之间的联系；</a:t>
            </a:r>
            <a:endParaRPr lang="en-US" altLang="zh-CN" baseline="0" dirty="0" smtClean="0"/>
          </a:p>
          <a:p>
            <a:r>
              <a:rPr lang="en-US" altLang="zh-CN" baseline="0" dirty="0" smtClean="0"/>
              <a:t>Role Link</a:t>
            </a:r>
            <a:r>
              <a:rPr lang="zh-CN" altLang="en-US" baseline="0" dirty="0" smtClean="0"/>
              <a:t>：表达个体角色之间的关系。</a:t>
            </a:r>
            <a:endParaRPr lang="en-US" altLang="zh-CN" dirty="0" smtClean="0"/>
          </a:p>
          <a:p>
            <a:r>
              <a:rPr lang="en-US" altLang="zh-CN" dirty="0" smtClean="0"/>
              <a:t>V3</a:t>
            </a:r>
            <a:r>
              <a:rPr lang="zh-CN" altLang="en-US" dirty="0" smtClean="0"/>
              <a:t>标准开发过程是一个模型驱动的方法，在这一方法里，一模型被开发，它们用来描述标准需求设计的静态和行为方面以及支配它们的语义和业务规则。</a:t>
            </a:r>
            <a:r>
              <a:rPr lang="en-US" altLang="zh-CN" dirty="0" smtClean="0"/>
              <a:t>RIM</a:t>
            </a:r>
            <a:r>
              <a:rPr lang="zh-CN" altLang="en-US" dirty="0" smtClean="0"/>
              <a:t>驱动这一个开发。</a:t>
            </a:r>
            <a:endParaRPr lang="zh-CN" altLang="en-US" dirty="0"/>
          </a:p>
        </p:txBody>
      </p:sp>
      <p:sp>
        <p:nvSpPr>
          <p:cNvPr id="4" name="灯片编号占位符 3"/>
          <p:cNvSpPr>
            <a:spLocks noGrp="1"/>
          </p:cNvSpPr>
          <p:nvPr>
            <p:ph type="sldNum" sz="quarter" idx="10"/>
          </p:nvPr>
        </p:nvSpPr>
        <p:spPr/>
        <p:txBody>
          <a:bodyPr/>
          <a:lstStyle/>
          <a:p>
            <a:fld id="{3D430A94-FDC4-481B-A8F6-B54C7CE738B6}" type="slidenum">
              <a:rPr lang="zh-CN" altLang="en-US" smtClean="0"/>
              <a:t>13</a:t>
            </a:fld>
            <a:endParaRPr lang="zh-CN" altLang="en-US"/>
          </a:p>
        </p:txBody>
      </p:sp>
    </p:spTree>
    <p:extLst>
      <p:ext uri="{BB962C8B-B14F-4D97-AF65-F5344CB8AC3E}">
        <p14:creationId xmlns:p14="http://schemas.microsoft.com/office/powerpoint/2010/main" val="210564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不良反应</a:t>
            </a:r>
            <a:endParaRPr lang="en-US" altLang="zh-CN" dirty="0" smtClean="0"/>
          </a:p>
          <a:p>
            <a:r>
              <a:rPr lang="en-US" altLang="zh-CN" dirty="0" err="1" smtClean="0"/>
              <a:t>AllergyIntolerance</a:t>
            </a:r>
            <a:r>
              <a:rPr lang="zh-CN" altLang="en-US" dirty="0" smtClean="0"/>
              <a:t>别名：</a:t>
            </a:r>
            <a:r>
              <a:rPr lang="en-US" altLang="zh-CN" dirty="0" smtClean="0"/>
              <a:t>Adverse</a:t>
            </a:r>
            <a:r>
              <a:rPr lang="en-US" altLang="zh-CN" baseline="0" dirty="0" smtClean="0"/>
              <a:t> Sensitivity</a:t>
            </a:r>
            <a:r>
              <a:rPr lang="zh-CN" altLang="en-US" dirty="0" smtClean="0"/>
              <a:t>过敏性</a:t>
            </a:r>
            <a:endParaRPr lang="en-US" altLang="zh-CN" dirty="0" smtClean="0"/>
          </a:p>
          <a:p>
            <a:r>
              <a:rPr lang="en-US" altLang="zh-CN" dirty="0" err="1" smtClean="0"/>
              <a:t>CarePlan</a:t>
            </a:r>
            <a:r>
              <a:rPr lang="zh-CN" altLang="en-US" dirty="0" smtClean="0"/>
              <a:t>别名：</a:t>
            </a:r>
            <a:r>
              <a:rPr lang="en-US" altLang="zh-CN" baseline="0" dirty="0" err="1" smtClean="0"/>
              <a:t>CareTeam</a:t>
            </a:r>
            <a:endParaRPr lang="en-US" altLang="zh-CN" baseline="0" dirty="0" smtClean="0"/>
          </a:p>
          <a:p>
            <a:r>
              <a:rPr lang="en-US" altLang="zh-CN" baseline="0" dirty="0" smtClean="0"/>
              <a:t>Questionnaire</a:t>
            </a:r>
            <a:r>
              <a:rPr lang="zh-CN" altLang="en-US" baseline="0" dirty="0" smtClean="0"/>
              <a:t>别名：</a:t>
            </a:r>
            <a:r>
              <a:rPr lang="en-US" altLang="zh-CN" baseline="0" dirty="0" smtClean="0"/>
              <a:t>Form</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15</a:t>
            </a:fld>
            <a:endParaRPr lang="zh-CN" altLang="en-US"/>
          </a:p>
        </p:txBody>
      </p:sp>
    </p:spTree>
    <p:extLst>
      <p:ext uri="{BB962C8B-B14F-4D97-AF65-F5344CB8AC3E}">
        <p14:creationId xmlns:p14="http://schemas.microsoft.com/office/powerpoint/2010/main" val="57118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所谓信息模型是指在某一领域的抽象、正式表示。它设计了该领域相关的数据以及它们之间的联系。</a:t>
            </a:r>
            <a:endParaRPr lang="en-US" altLang="zh-CN" dirty="0" smtClean="0"/>
          </a:p>
          <a:p>
            <a:r>
              <a:rPr lang="zh-CN" altLang="en-US" dirty="0" smtClean="0"/>
              <a:t>牙科病人记录中应当包含的信息以及如何组织信息的结构，</a:t>
            </a:r>
            <a:r>
              <a:rPr lang="en-US" altLang="zh-CN" dirty="0" smtClean="0"/>
              <a:t>DIM</a:t>
            </a:r>
            <a:r>
              <a:rPr lang="zh-CN" altLang="en-US" dirty="0" smtClean="0"/>
              <a:t>项目就为了解决这一问题。</a:t>
            </a:r>
            <a:endParaRPr lang="en-US" altLang="zh-CN" dirty="0" smtClean="0"/>
          </a:p>
          <a:p>
            <a:r>
              <a:rPr lang="en-US" altLang="zh-CN" dirty="0" smtClean="0"/>
              <a:t>DIM</a:t>
            </a:r>
            <a:r>
              <a:rPr lang="zh-CN" altLang="en-US" dirty="0" smtClean="0"/>
              <a:t>的目标是为牙科记录的内容以及结构设计一个开放的引用标准。</a:t>
            </a:r>
            <a:endParaRPr lang="en-US" altLang="zh-CN" dirty="0" smtClean="0"/>
          </a:p>
          <a:p>
            <a:r>
              <a:rPr lang="zh-CN" altLang="en-US" dirty="0" smtClean="0"/>
              <a:t>这一标准可由牙医、软件开发者和其他设计实现牙科记录的人使用。</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19</a:t>
            </a:fld>
            <a:endParaRPr lang="zh-CN" altLang="en-US"/>
          </a:p>
        </p:txBody>
      </p:sp>
    </p:spTree>
    <p:extLst>
      <p:ext uri="{BB962C8B-B14F-4D97-AF65-F5344CB8AC3E}">
        <p14:creationId xmlns:p14="http://schemas.microsoft.com/office/powerpoint/2010/main" val="255227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关系类型，泛化和引用。</a:t>
            </a:r>
            <a:endParaRPr lang="zh-CN" altLang="en-US" dirty="0"/>
          </a:p>
        </p:txBody>
      </p:sp>
      <p:sp>
        <p:nvSpPr>
          <p:cNvPr id="4" name="灯片编号占位符 3"/>
          <p:cNvSpPr>
            <a:spLocks noGrp="1"/>
          </p:cNvSpPr>
          <p:nvPr>
            <p:ph type="sldNum" sz="quarter" idx="10"/>
          </p:nvPr>
        </p:nvSpPr>
        <p:spPr/>
        <p:txBody>
          <a:bodyPr/>
          <a:lstStyle/>
          <a:p>
            <a:fld id="{F2367BA5-E9F1-42A7-B191-6A1E36BDCA5D}" type="slidenum">
              <a:rPr lang="zh-CN" altLang="en-US" smtClean="0"/>
              <a:t>20</a:t>
            </a:fld>
            <a:endParaRPr lang="zh-CN" altLang="en-US"/>
          </a:p>
        </p:txBody>
      </p:sp>
    </p:spTree>
    <p:extLst>
      <p:ext uri="{BB962C8B-B14F-4D97-AF65-F5344CB8AC3E}">
        <p14:creationId xmlns:p14="http://schemas.microsoft.com/office/powerpoint/2010/main" val="3459522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6812176" cy="2550877"/>
          </a:xfrm>
        </p:spPr>
        <p:txBody>
          <a:bodyPr anchor="b"/>
          <a:lstStyle>
            <a:lvl1pPr>
              <a:defRPr sz="48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66440" y="4777380"/>
            <a:ext cx="6812176"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92988B01-0642-43CA-87BB-D92C07D909EC}" type="datetime1">
              <a:rPr lang="en-US" altLang="zh-CN" smtClean="0"/>
              <a:t>3/23/2014</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4051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带描述的全景图片">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DF44E5A-0911-4856-BC51-ACB26FF902A4}" type="datetime1">
              <a:rPr lang="en-US" altLang="zh-CN" smtClean="0"/>
              <a:t>3/23/2014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152335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描述">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zh-CN" altLang="en-US" smtClean="0"/>
              <a:t>单击此处编辑母版标题样式</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0F6BFE1-71FB-49DE-903E-33CAA916C52B}" type="datetime1">
              <a:rPr lang="en-US" altLang="zh-CN" smtClean="0"/>
              <a:t>3/23/2014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2252353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描述的引言">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zh-CN" altLang="en-US" smtClean="0"/>
              <a:t>单击此处编辑母版标题样式</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5C9A612-9534-46CE-BF00-D602B5AD96D8}" type="datetime1">
              <a:rPr lang="en-US" altLang="zh-CN" smtClean="0"/>
              <a:t>3/23/2014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2926110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B7A3819-434C-4CBE-843C-B487A51695C0}" type="datetime1">
              <a:rPr lang="en-US" altLang="zh-CN" smtClean="0"/>
              <a:t>3/23/2014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144554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2F76F9-E2F2-4FBB-B361-CF13A33A6F5B}" type="datetime1">
              <a:rPr lang="en-US" altLang="zh-CN" smtClean="0"/>
              <a:t>3/23/2014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751240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A5B821-AA78-42C2-B067-81FEC3292F56}" type="datetime1">
              <a:rPr lang="en-US" altLang="zh-CN" smtClean="0"/>
              <a:t>3/23/2014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2411504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7621301" y="6387910"/>
            <a:ext cx="990599" cy="228659"/>
          </a:xfrm>
        </p:spPr>
        <p:txBody>
          <a:bodyPr/>
          <a:lstStyle/>
          <a:p>
            <a:fld id="{A34E2206-4A1D-480B-B15E-3C5FAB120E11}" type="datetime1">
              <a:rPr lang="en-US" altLang="zh-CN" smtClean="0"/>
              <a:t>3/23/2014</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smtClean="0"/>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2115727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4A1A7F2-EA8F-441A-B217-7B6D5B2B2532}" type="datetime1">
              <a:rPr lang="en-US" altLang="zh-CN" smtClean="0"/>
              <a:t>3/23/2014</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4128458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864382" y="2151529"/>
            <a:ext cx="7605542" cy="3868271"/>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0EECF1C3-4610-4164-A040-A7C7064E3653}" type="datetime1">
              <a:rPr lang="en-US" altLang="zh-CN" smtClean="0"/>
              <a:t>3/23/2014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1112506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4AB31F2-4834-44EE-944C-3B355CFB6431}" type="datetime1">
              <a:rPr lang="en-US" altLang="zh-CN" smtClean="0"/>
              <a:t>3/23/2014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3296666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zh-CN" altLang="en-US" smtClean="0"/>
              <a:t>单击此处编辑母版标题样式</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51BF97A-0EDC-4F5B-91FF-2763F2B6269E}" type="datetime1">
              <a:rPr lang="en-US" altLang="zh-CN" smtClean="0"/>
              <a:t>3/23/2014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635786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837DBD9-D892-4191-8D69-D04D3E1FD9F3}" type="datetime1">
              <a:rPr lang="en-US" altLang="zh-CN" smtClean="0"/>
              <a:t>3/23/2014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474239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35EA4A8-D0E2-43CC-9A3E-E3199C100497}" type="datetime1">
              <a:rPr lang="en-US" altLang="zh-CN" smtClean="0"/>
              <a:t>3/23/2014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485607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EE9572C-14BD-499A-8DB5-4F7D72EF0669}" type="datetime1">
              <a:rPr lang="en-US" altLang="zh-CN" smtClean="0"/>
              <a:t>3/23/2014</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2814038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CC89FD4-E82F-4E5E-B2DC-C616A2A31FE2}" type="datetime1">
              <a:rPr lang="en-US" altLang="zh-CN" smtClean="0"/>
              <a:t>3/23/2014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838852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15FDA9C-53B2-4E97-AB15-6C055410DFB1}" type="datetime1">
              <a:rPr lang="en-US" altLang="zh-CN" smtClean="0"/>
              <a:t>3/23/2014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dirty="0" smtClean="0"/>
              <a:t>1</a:t>
            </a:r>
            <a:endParaRPr lang="en-US" dirty="0"/>
          </a:p>
        </p:txBody>
      </p:sp>
    </p:spTree>
    <p:extLst>
      <p:ext uri="{BB962C8B-B14F-4D97-AF65-F5344CB8AC3E}">
        <p14:creationId xmlns:p14="http://schemas.microsoft.com/office/powerpoint/2010/main" val="2615213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36C5D9E-5F12-479E-A741-9F38B5086462}" type="datetime1">
              <a:rPr lang="en-US" altLang="zh-CN" smtClean="0"/>
              <a:t>3/23/2014</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
              </a:t>
            </a:r>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3003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oinc.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le:///D:\&#30740;&#20108;&#19979;\dcStory&#22270;&#29255;&#25968;&#25454;\&#29273;&#40831;&#25968;&#2545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CDA – RIM - FHIR - DIM</a:t>
            </a:r>
            <a:endParaRPr lang="zh-CN" altLang="en-US" dirty="0"/>
          </a:p>
        </p:txBody>
      </p:sp>
      <p:sp>
        <p:nvSpPr>
          <p:cNvPr id="3" name="副标题 2"/>
          <p:cNvSpPr>
            <a:spLocks noGrp="1"/>
          </p:cNvSpPr>
          <p:nvPr>
            <p:ph type="subTitle" idx="1"/>
          </p:nvPr>
        </p:nvSpPr>
        <p:spPr/>
        <p:txBody>
          <a:bodyPr/>
          <a:lstStyle/>
          <a:p>
            <a:pPr algn="r"/>
            <a:r>
              <a:rPr lang="zh-CN" altLang="en-US" dirty="0" smtClean="0"/>
              <a:t>苏杰</a:t>
            </a:r>
            <a:endParaRPr lang="en-US" altLang="zh-CN" dirty="0" smtClean="0"/>
          </a:p>
          <a:p>
            <a:pPr algn="r"/>
            <a:r>
              <a:rPr lang="en-US" altLang="zh-CN" dirty="0" smtClean="0"/>
              <a:t>2014</a:t>
            </a:r>
            <a:r>
              <a:rPr lang="zh-CN" altLang="en-US" dirty="0" smtClean="0"/>
              <a:t>年</a:t>
            </a:r>
            <a:r>
              <a:rPr lang="en-US" altLang="zh-CN" dirty="0" smtClean="0"/>
              <a:t>3</a:t>
            </a:r>
            <a:r>
              <a:rPr lang="zh-CN" altLang="en-US" dirty="0" smtClean="0"/>
              <a:t>月</a:t>
            </a:r>
            <a:r>
              <a:rPr lang="en-US" altLang="zh-CN" dirty="0" smtClean="0"/>
              <a:t>24</a:t>
            </a:r>
            <a:r>
              <a:rPr lang="zh-CN" altLang="en-US" dirty="0" smtClean="0"/>
              <a:t>日</a:t>
            </a:r>
            <a:endParaRPr lang="zh-CN" altLang="en-US" dirty="0"/>
          </a:p>
        </p:txBody>
      </p:sp>
      <p:sp>
        <p:nvSpPr>
          <p:cNvPr id="4" name="灯片编号占位符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614435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卫生部电子病历架构</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卫生部提出的</a:t>
            </a:r>
            <a:r>
              <a:rPr lang="en-US" altLang="zh-CN" sz="2400" dirty="0" smtClean="0"/>
              <a:t>《</a:t>
            </a:r>
            <a:r>
              <a:rPr lang="zh-CN" altLang="en-US" sz="2400" b="1" dirty="0" smtClean="0">
                <a:solidFill>
                  <a:srgbClr val="B31166"/>
                </a:solidFill>
              </a:rPr>
              <a:t>电子病历临床文档数据组与数据元</a:t>
            </a:r>
            <a:r>
              <a:rPr lang="en-US" altLang="zh-CN" sz="2400" dirty="0" smtClean="0"/>
              <a:t>》</a:t>
            </a:r>
            <a:r>
              <a:rPr lang="zh-CN" altLang="en-US" sz="2400" dirty="0" smtClean="0"/>
              <a:t>是</a:t>
            </a:r>
            <a:r>
              <a:rPr lang="zh-CN" altLang="en-US" sz="2400" b="1" dirty="0">
                <a:solidFill>
                  <a:srgbClr val="B31166"/>
                </a:solidFill>
              </a:rPr>
              <a:t>研制电子病历数据交换的标准</a:t>
            </a:r>
            <a:r>
              <a:rPr lang="zh-CN" altLang="en-US" sz="2400" dirty="0" smtClean="0"/>
              <a:t>，在电子病历生成的过程中必须与这一标准接合。</a:t>
            </a:r>
            <a:endParaRPr lang="en-US" altLang="zh-CN" sz="2400" dirty="0" smtClean="0"/>
          </a:p>
          <a:p>
            <a:r>
              <a:rPr lang="zh-CN" altLang="en-US" sz="2400" dirty="0" smtClean="0"/>
              <a:t>该标准规定了电子病历临床文档中</a:t>
            </a:r>
            <a:r>
              <a:rPr lang="zh-CN" altLang="en-US" sz="2400" b="1" dirty="0">
                <a:solidFill>
                  <a:srgbClr val="B31166"/>
                </a:solidFill>
              </a:rPr>
              <a:t>数据组的构成</a:t>
            </a:r>
            <a:r>
              <a:rPr lang="zh-CN" altLang="en-US" sz="2400" dirty="0" smtClean="0"/>
              <a:t>、</a:t>
            </a:r>
            <a:r>
              <a:rPr lang="zh-CN" altLang="en-US" sz="2400" b="1" dirty="0">
                <a:solidFill>
                  <a:srgbClr val="B31166"/>
                </a:solidFill>
              </a:rPr>
              <a:t>数据元的内容范围</a:t>
            </a:r>
            <a:r>
              <a:rPr lang="zh-CN" altLang="en-US" sz="2400" dirty="0" smtClean="0"/>
              <a:t>、</a:t>
            </a:r>
            <a:r>
              <a:rPr lang="zh-CN" altLang="en-US" sz="2400" b="1" dirty="0">
                <a:solidFill>
                  <a:srgbClr val="B31166"/>
                </a:solidFill>
              </a:rPr>
              <a:t>分类编码</a:t>
            </a:r>
            <a:r>
              <a:rPr lang="zh-CN" altLang="en-US" sz="2400" dirty="0" smtClean="0"/>
              <a:t>和</a:t>
            </a:r>
            <a:r>
              <a:rPr lang="zh-CN" altLang="en-US" sz="2400" b="1" dirty="0">
                <a:solidFill>
                  <a:srgbClr val="B31166"/>
                </a:solidFill>
              </a:rPr>
              <a:t>数据元</a:t>
            </a:r>
            <a:r>
              <a:rPr lang="zh-CN" altLang="en-US" sz="2400" dirty="0" smtClean="0"/>
              <a:t>及其</a:t>
            </a:r>
            <a:r>
              <a:rPr lang="zh-CN" altLang="en-US" sz="2400" b="1" dirty="0">
                <a:solidFill>
                  <a:srgbClr val="B31166"/>
                </a:solidFill>
              </a:rPr>
              <a:t>值域代码调用标准</a:t>
            </a:r>
            <a:r>
              <a:rPr lang="zh-CN" altLang="en-US" sz="2400" dirty="0" smtClean="0"/>
              <a:t>，建立了</a:t>
            </a:r>
            <a:r>
              <a:rPr lang="zh-CN" altLang="en-US" sz="2400" b="1" dirty="0">
                <a:solidFill>
                  <a:srgbClr val="B31166"/>
                </a:solidFill>
              </a:rPr>
              <a:t>数据元分类</a:t>
            </a:r>
            <a:r>
              <a:rPr lang="zh-CN" altLang="en-US" sz="2400" dirty="0" smtClean="0"/>
              <a:t>表、</a:t>
            </a:r>
            <a:r>
              <a:rPr lang="zh-CN" altLang="en-US" sz="2400" b="1" dirty="0">
                <a:solidFill>
                  <a:srgbClr val="B31166"/>
                </a:solidFill>
              </a:rPr>
              <a:t>数据组分类目录表</a:t>
            </a:r>
            <a:r>
              <a:rPr lang="zh-CN" altLang="en-US" sz="2400" dirty="0" smtClean="0"/>
              <a:t>与</a:t>
            </a:r>
            <a:r>
              <a:rPr lang="zh-CN" altLang="en-US" sz="2400" b="1" dirty="0">
                <a:solidFill>
                  <a:srgbClr val="B31166"/>
                </a:solidFill>
              </a:rPr>
              <a:t>数据元与数据组分类子目录</a:t>
            </a:r>
            <a:r>
              <a:rPr lang="zh-CN" altLang="en-US" sz="2400" b="1" dirty="0" smtClean="0">
                <a:solidFill>
                  <a:srgbClr val="B31166"/>
                </a:solidFill>
              </a:rPr>
              <a:t>表</a:t>
            </a:r>
            <a:r>
              <a:rPr lang="zh-CN" altLang="en-US" sz="2400" dirty="0" smtClean="0"/>
              <a:t>，在电子病历模板中选择数据组与数据元时将其数据元标识符代入电子病历中相应的标签中。</a:t>
            </a:r>
            <a:endParaRPr lang="zh-CN" altLang="en-US" sz="2400" dirty="0"/>
          </a:p>
        </p:txBody>
      </p:sp>
      <p:sp>
        <p:nvSpPr>
          <p:cNvPr id="4" name="灯片编号占位符 3"/>
          <p:cNvSpPr>
            <a:spLocks noGrp="1"/>
          </p:cNvSpPr>
          <p:nvPr>
            <p:ph type="sldNum" sz="quarter" idx="12"/>
          </p:nvPr>
        </p:nvSpPr>
        <p:spPr/>
        <p:txBody>
          <a:bodyPr/>
          <a:lstStyle/>
          <a:p>
            <a:r>
              <a:rPr lang="en-US" dirty="0" smtClean="0"/>
              <a:t>10</a:t>
            </a:r>
            <a:endParaRPr lang="en-US" dirty="0"/>
          </a:p>
        </p:txBody>
      </p:sp>
    </p:spTree>
    <p:extLst>
      <p:ext uri="{BB962C8B-B14F-4D97-AF65-F5344CB8AC3E}">
        <p14:creationId xmlns:p14="http://schemas.microsoft.com/office/powerpoint/2010/main" val="4194669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卫生部电子病历架构</a:t>
            </a:r>
          </a:p>
        </p:txBody>
      </p:sp>
      <p:sp>
        <p:nvSpPr>
          <p:cNvPr id="3" name="内容占位符 2"/>
          <p:cNvSpPr>
            <a:spLocks noGrp="1"/>
          </p:cNvSpPr>
          <p:nvPr>
            <p:ph idx="1"/>
          </p:nvPr>
        </p:nvSpPr>
        <p:spPr/>
        <p:txBody>
          <a:bodyPr>
            <a:normAutofit fontScale="77500" lnSpcReduction="20000"/>
          </a:bodyPr>
          <a:lstStyle/>
          <a:p>
            <a:r>
              <a:rPr lang="zh-CN" altLang="en-US" sz="2400" dirty="0" smtClean="0"/>
              <a:t>电子病历数据结构分为</a:t>
            </a:r>
            <a:r>
              <a:rPr lang="zh-CN" altLang="en-US" sz="2400" b="1" dirty="0" smtClean="0">
                <a:solidFill>
                  <a:srgbClr val="B31166"/>
                </a:solidFill>
              </a:rPr>
              <a:t>四层</a:t>
            </a:r>
            <a:r>
              <a:rPr lang="zh-CN" altLang="en-US" sz="2400" dirty="0" smtClean="0"/>
              <a:t>：</a:t>
            </a:r>
            <a:endParaRPr lang="en-US" altLang="zh-CN" sz="2400" dirty="0" smtClean="0"/>
          </a:p>
          <a:p>
            <a:pPr lvl="1"/>
            <a:r>
              <a:rPr lang="zh-CN" altLang="en-US" sz="2200" b="1" dirty="0">
                <a:solidFill>
                  <a:srgbClr val="B31166"/>
                </a:solidFill>
              </a:rPr>
              <a:t>临床文档</a:t>
            </a:r>
            <a:r>
              <a:rPr lang="zh-CN" altLang="en-US" sz="2200" dirty="0" smtClean="0"/>
              <a:t>：位于电子病历数据结构的</a:t>
            </a:r>
            <a:r>
              <a:rPr lang="zh-CN" altLang="en-US" sz="2200" b="1" dirty="0">
                <a:solidFill>
                  <a:srgbClr val="B31166"/>
                </a:solidFill>
              </a:rPr>
              <a:t>最顶层</a:t>
            </a:r>
            <a:r>
              <a:rPr lang="zh-CN" altLang="en-US" sz="2200" dirty="0" smtClean="0"/>
              <a:t>，是由特定医疗服务活动（卫生事件）产生和记录的患者（或保健对象）临床诊疗和指导干预信息的数据集合。如：门（急）诊病历、住院病案首页、会诊记录等。</a:t>
            </a:r>
            <a:endParaRPr lang="en-US" altLang="zh-CN" sz="2200" dirty="0" smtClean="0"/>
          </a:p>
          <a:p>
            <a:pPr lvl="1"/>
            <a:r>
              <a:rPr lang="zh-CN" altLang="en-US" sz="2200" b="1" dirty="0">
                <a:solidFill>
                  <a:srgbClr val="B31166"/>
                </a:solidFill>
              </a:rPr>
              <a:t>文档段</a:t>
            </a:r>
            <a:r>
              <a:rPr lang="zh-CN" altLang="en-US" sz="2200" dirty="0" smtClean="0"/>
              <a:t>：</a:t>
            </a:r>
            <a:r>
              <a:rPr lang="zh-CN" altLang="en-US" sz="2200" b="1" dirty="0">
                <a:solidFill>
                  <a:srgbClr val="B31166"/>
                </a:solidFill>
              </a:rPr>
              <a:t>结构化的临床文档</a:t>
            </a:r>
            <a:r>
              <a:rPr lang="zh-CN" altLang="en-US" sz="2200" dirty="0" smtClean="0"/>
              <a:t>一般可拆分成若干</a:t>
            </a:r>
            <a:r>
              <a:rPr lang="zh-CN" altLang="en-US" sz="2200" b="1" dirty="0">
                <a:solidFill>
                  <a:srgbClr val="B31166"/>
                </a:solidFill>
              </a:rPr>
              <a:t>逻辑上的段</a:t>
            </a:r>
            <a:r>
              <a:rPr lang="zh-CN" altLang="en-US" sz="2200" dirty="0" smtClean="0"/>
              <a:t>，即文档段。文档段为构成该文档段的数据提供</a:t>
            </a:r>
            <a:r>
              <a:rPr lang="zh-CN" altLang="en-US" sz="2200" b="1" dirty="0">
                <a:solidFill>
                  <a:srgbClr val="B31166"/>
                </a:solidFill>
              </a:rPr>
              <a:t>临床语境</a:t>
            </a:r>
            <a:r>
              <a:rPr lang="zh-CN" altLang="en-US" sz="2200" dirty="0" smtClean="0"/>
              <a:t>，即为其中的数据元通用定义</a:t>
            </a:r>
            <a:r>
              <a:rPr lang="zh-CN" altLang="en-US" sz="2200" b="1" dirty="0">
                <a:solidFill>
                  <a:srgbClr val="B31166"/>
                </a:solidFill>
              </a:rPr>
              <a:t>增加特定的约束</a:t>
            </a:r>
            <a:r>
              <a:rPr lang="zh-CN" altLang="en-US" sz="2200" dirty="0" smtClean="0"/>
              <a:t>。结构化的文档段一般由</a:t>
            </a:r>
            <a:r>
              <a:rPr lang="zh-CN" altLang="en-US" sz="2200" b="1" dirty="0">
                <a:solidFill>
                  <a:srgbClr val="B31166"/>
                </a:solidFill>
              </a:rPr>
              <a:t>数据组</a:t>
            </a:r>
            <a:r>
              <a:rPr lang="zh-CN" altLang="en-US" sz="2200" dirty="0" smtClean="0"/>
              <a:t>组成，并通过数据组获得特定的语义。</a:t>
            </a:r>
            <a:endParaRPr lang="en-US" altLang="zh-CN" sz="2200" dirty="0" smtClean="0"/>
          </a:p>
          <a:p>
            <a:pPr lvl="1"/>
            <a:r>
              <a:rPr lang="zh-CN" altLang="en-US" sz="2500" b="1" dirty="0">
                <a:solidFill>
                  <a:srgbClr val="B31166"/>
                </a:solidFill>
              </a:rPr>
              <a:t>数据组</a:t>
            </a:r>
            <a:r>
              <a:rPr lang="zh-CN" altLang="en-US" sz="2200" dirty="0" smtClean="0"/>
              <a:t>：由</a:t>
            </a:r>
            <a:r>
              <a:rPr lang="zh-CN" altLang="en-US" sz="2200" b="1" dirty="0">
                <a:solidFill>
                  <a:srgbClr val="B31166"/>
                </a:solidFill>
              </a:rPr>
              <a:t>若干数据元构成</a:t>
            </a:r>
            <a:r>
              <a:rPr lang="zh-CN" altLang="en-US" sz="2200" dirty="0" smtClean="0"/>
              <a:t>，作为一个数据元集合体构成临床文档的基本单元，具有临床语义完整性和可重用性特点。</a:t>
            </a:r>
            <a:endParaRPr lang="en-US" altLang="zh-CN" sz="2200" dirty="0" smtClean="0"/>
          </a:p>
          <a:p>
            <a:pPr lvl="1"/>
            <a:r>
              <a:rPr lang="zh-CN" altLang="en-US" sz="2500" b="1" dirty="0">
                <a:solidFill>
                  <a:srgbClr val="B31166"/>
                </a:solidFill>
              </a:rPr>
              <a:t>数据元</a:t>
            </a:r>
            <a:r>
              <a:rPr lang="zh-CN" altLang="en-US" sz="2200" dirty="0" smtClean="0"/>
              <a:t>：位于电子病历数据结构的</a:t>
            </a:r>
            <a:r>
              <a:rPr lang="zh-CN" altLang="en-US" sz="2200" b="1" dirty="0">
                <a:solidFill>
                  <a:srgbClr val="B31166"/>
                </a:solidFill>
              </a:rPr>
              <a:t>最底层</a:t>
            </a:r>
            <a:r>
              <a:rPr lang="zh-CN" altLang="en-US" sz="2200" dirty="0" smtClean="0"/>
              <a:t>，是可以通过定义、标识、表示和允许值等一系列属性进行赋值的</a:t>
            </a:r>
            <a:r>
              <a:rPr lang="zh-CN" altLang="en-US" sz="2200" b="1" dirty="0" smtClean="0">
                <a:solidFill>
                  <a:srgbClr val="B31166"/>
                </a:solidFill>
              </a:rPr>
              <a:t>最小</a:t>
            </a:r>
            <a:r>
              <a:rPr lang="zh-CN" altLang="en-US" sz="2200" b="1" dirty="0">
                <a:solidFill>
                  <a:srgbClr val="B31166"/>
                </a:solidFill>
              </a:rPr>
              <a:t>、不可再细分的数据单元</a:t>
            </a:r>
            <a:r>
              <a:rPr lang="zh-CN" altLang="en-US" sz="2200" dirty="0" smtClean="0"/>
              <a:t>。</a:t>
            </a:r>
            <a:endParaRPr lang="en-US" altLang="zh-CN" sz="2200" dirty="0" smtClean="0"/>
          </a:p>
        </p:txBody>
      </p:sp>
      <p:sp>
        <p:nvSpPr>
          <p:cNvPr id="4" name="灯片编号占位符 3"/>
          <p:cNvSpPr>
            <a:spLocks noGrp="1"/>
          </p:cNvSpPr>
          <p:nvPr>
            <p:ph type="sldNum" sz="quarter" idx="12"/>
          </p:nvPr>
        </p:nvSpPr>
        <p:spPr/>
        <p:txBody>
          <a:bodyPr/>
          <a:lstStyle/>
          <a:p>
            <a:r>
              <a:rPr lang="en-US" dirty="0" smtClean="0"/>
              <a:t>11</a:t>
            </a:r>
            <a:endParaRPr lang="en-US" dirty="0"/>
          </a:p>
        </p:txBody>
      </p:sp>
    </p:spTree>
    <p:extLst>
      <p:ext uri="{BB962C8B-B14F-4D97-AF65-F5344CB8AC3E}">
        <p14:creationId xmlns:p14="http://schemas.microsoft.com/office/powerpoint/2010/main" val="1340279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卫生部电子病历架构</a:t>
            </a:r>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3192750" y="2272630"/>
            <a:ext cx="2130504" cy="4585370"/>
          </a:xfrm>
          <a:prstGeom prst="rect">
            <a:avLst/>
          </a:prstGeom>
        </p:spPr>
      </p:pic>
      <p:sp>
        <p:nvSpPr>
          <p:cNvPr id="5" name="灯片编号占位符 4"/>
          <p:cNvSpPr>
            <a:spLocks noGrp="1"/>
          </p:cNvSpPr>
          <p:nvPr>
            <p:ph type="sldNum" sz="quarter" idx="12"/>
          </p:nvPr>
        </p:nvSpPr>
        <p:spPr/>
        <p:txBody>
          <a:bodyPr/>
          <a:lstStyle/>
          <a:p>
            <a:r>
              <a:rPr lang="en-US" dirty="0" smtClean="0"/>
              <a:t>12</a:t>
            </a:r>
            <a:endParaRPr lang="en-US" dirty="0"/>
          </a:p>
        </p:txBody>
      </p:sp>
    </p:spTree>
    <p:extLst>
      <p:ext uri="{BB962C8B-B14F-4D97-AF65-F5344CB8AC3E}">
        <p14:creationId xmlns:p14="http://schemas.microsoft.com/office/powerpoint/2010/main" val="3297417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HL7 - RIM</a:t>
            </a:r>
            <a:endParaRPr lang="zh-CN" altLang="en-US" dirty="0"/>
          </a:p>
        </p:txBody>
      </p:sp>
      <p:sp>
        <p:nvSpPr>
          <p:cNvPr id="3" name="内容占位符 2"/>
          <p:cNvSpPr>
            <a:spLocks noGrp="1"/>
          </p:cNvSpPr>
          <p:nvPr>
            <p:ph idx="1"/>
          </p:nvPr>
        </p:nvSpPr>
        <p:spPr/>
        <p:txBody>
          <a:bodyPr>
            <a:normAutofit fontScale="92500"/>
          </a:bodyPr>
          <a:lstStyle/>
          <a:p>
            <a:r>
              <a:rPr lang="en-US" altLang="zh-CN" sz="2400" dirty="0" smtClean="0"/>
              <a:t>RIM</a:t>
            </a:r>
            <a:r>
              <a:rPr lang="zh-CN" altLang="en-US" sz="2400" dirty="0" smtClean="0"/>
              <a:t>是</a:t>
            </a:r>
            <a:r>
              <a:rPr lang="zh-CN" altLang="en-US" sz="2400" b="1" dirty="0">
                <a:solidFill>
                  <a:srgbClr val="B31166"/>
                </a:solidFill>
              </a:rPr>
              <a:t>静态的卫生信息模型</a:t>
            </a:r>
            <a:r>
              <a:rPr lang="zh-CN" altLang="en-US" sz="2400" dirty="0" smtClean="0"/>
              <a:t>，是</a:t>
            </a:r>
            <a:r>
              <a:rPr lang="en-US" altLang="zh-CN" sz="2400" b="1" dirty="0">
                <a:solidFill>
                  <a:srgbClr val="B31166"/>
                </a:solidFill>
              </a:rPr>
              <a:t>HL7 V3</a:t>
            </a:r>
            <a:r>
              <a:rPr lang="zh-CN" altLang="en-US" sz="2400" b="1" dirty="0">
                <a:solidFill>
                  <a:srgbClr val="B31166"/>
                </a:solidFill>
              </a:rPr>
              <a:t>开发过程</a:t>
            </a:r>
            <a:r>
              <a:rPr lang="zh-CN" altLang="en-US" sz="2400" dirty="0" smtClean="0"/>
              <a:t>的关键构件，是所有</a:t>
            </a:r>
            <a:r>
              <a:rPr lang="en-US" altLang="zh-CN" sz="2400" dirty="0" smtClean="0"/>
              <a:t>V3</a:t>
            </a:r>
            <a:r>
              <a:rPr lang="zh-CN" altLang="en-US" sz="2400" dirty="0" smtClean="0"/>
              <a:t>开发过程中的</a:t>
            </a:r>
            <a:r>
              <a:rPr lang="zh-CN" altLang="en-US" sz="2400" b="1" dirty="0">
                <a:solidFill>
                  <a:srgbClr val="B31166"/>
                </a:solidFill>
              </a:rPr>
              <a:t>信息模型的结构的根源</a:t>
            </a:r>
            <a:r>
              <a:rPr lang="zh-CN" altLang="en-US" sz="2400" dirty="0" smtClean="0"/>
              <a:t>。</a:t>
            </a:r>
            <a:endParaRPr lang="en-US" altLang="zh-CN" sz="2400" dirty="0" smtClean="0"/>
          </a:p>
          <a:p>
            <a:r>
              <a:rPr lang="zh-CN" altLang="en-US" sz="2400" dirty="0" smtClean="0"/>
              <a:t>为开发所有业务领域中的</a:t>
            </a:r>
            <a:r>
              <a:rPr lang="en-US" altLang="zh-CN" sz="2400" dirty="0" smtClean="0"/>
              <a:t>HL7</a:t>
            </a:r>
            <a:r>
              <a:rPr lang="zh-CN" altLang="en-US" sz="2400" dirty="0" smtClean="0"/>
              <a:t>消息提供</a:t>
            </a:r>
            <a:r>
              <a:rPr lang="zh-CN" altLang="en-US" sz="2400" b="1" dirty="0">
                <a:solidFill>
                  <a:srgbClr val="B31166"/>
                </a:solidFill>
              </a:rPr>
              <a:t>一致性的数据</a:t>
            </a:r>
            <a:r>
              <a:rPr lang="zh-CN" altLang="en-US" sz="2400" dirty="0" smtClean="0"/>
              <a:t>和</a:t>
            </a:r>
            <a:r>
              <a:rPr lang="zh-CN" altLang="en-US" sz="2400" b="1" dirty="0">
                <a:solidFill>
                  <a:srgbClr val="B31166"/>
                </a:solidFill>
              </a:rPr>
              <a:t>概念参考</a:t>
            </a:r>
            <a:r>
              <a:rPr lang="zh-CN" altLang="en-US" sz="2400" dirty="0" smtClean="0"/>
              <a:t>。</a:t>
            </a:r>
            <a:r>
              <a:rPr lang="en-US" altLang="zh-CN" sz="2400" dirty="0" smtClean="0"/>
              <a:t>RIM</a:t>
            </a:r>
            <a:r>
              <a:rPr lang="zh-CN" altLang="en-US" sz="2400" dirty="0" smtClean="0"/>
              <a:t>的</a:t>
            </a:r>
            <a:r>
              <a:rPr lang="en-US" altLang="zh-CN" sz="2400" dirty="0" smtClean="0"/>
              <a:t>6</a:t>
            </a:r>
            <a:r>
              <a:rPr lang="zh-CN" altLang="en-US" sz="2400" dirty="0" smtClean="0"/>
              <a:t>个原始基本类包括</a:t>
            </a:r>
            <a:r>
              <a:rPr lang="zh-CN" altLang="en-US" sz="2400" b="1" dirty="0" smtClean="0">
                <a:solidFill>
                  <a:srgbClr val="B31166"/>
                </a:solidFill>
              </a:rPr>
              <a:t>动作</a:t>
            </a:r>
            <a:r>
              <a:rPr lang="en-US" altLang="zh-CN" sz="2400" b="1" dirty="0" smtClean="0">
                <a:solidFill>
                  <a:srgbClr val="B31166"/>
                </a:solidFill>
              </a:rPr>
              <a:t>(Act)</a:t>
            </a:r>
            <a:r>
              <a:rPr lang="zh-CN" altLang="en-US" sz="2400" dirty="0" smtClean="0"/>
              <a:t>、</a:t>
            </a:r>
            <a:r>
              <a:rPr lang="zh-CN" altLang="en-US" sz="2400" b="1" dirty="0">
                <a:solidFill>
                  <a:srgbClr val="B31166"/>
                </a:solidFill>
              </a:rPr>
              <a:t>实体</a:t>
            </a:r>
            <a:r>
              <a:rPr lang="en-US" altLang="zh-CN" sz="2400" b="1" dirty="0">
                <a:solidFill>
                  <a:srgbClr val="B31166"/>
                </a:solidFill>
              </a:rPr>
              <a:t>(Entity)</a:t>
            </a:r>
            <a:r>
              <a:rPr lang="zh-CN" altLang="en-US" sz="2400" dirty="0" smtClean="0"/>
              <a:t>、</a:t>
            </a:r>
            <a:r>
              <a:rPr lang="zh-CN" altLang="en-US" sz="2400" b="1" dirty="0">
                <a:solidFill>
                  <a:srgbClr val="B31166"/>
                </a:solidFill>
              </a:rPr>
              <a:t>参与</a:t>
            </a:r>
            <a:r>
              <a:rPr lang="en-US" altLang="zh-CN" sz="2400" b="1" dirty="0">
                <a:solidFill>
                  <a:srgbClr val="B31166"/>
                </a:solidFill>
              </a:rPr>
              <a:t>(Participation)</a:t>
            </a:r>
            <a:r>
              <a:rPr lang="zh-CN" altLang="en-US" sz="2400" dirty="0" smtClean="0"/>
              <a:t>、</a:t>
            </a:r>
            <a:r>
              <a:rPr lang="zh-CN" altLang="en-US" sz="2400" b="1" dirty="0">
                <a:solidFill>
                  <a:srgbClr val="B31166"/>
                </a:solidFill>
              </a:rPr>
              <a:t>角色</a:t>
            </a:r>
            <a:r>
              <a:rPr lang="en-US" altLang="zh-CN" sz="2400" b="1" dirty="0">
                <a:solidFill>
                  <a:srgbClr val="B31166"/>
                </a:solidFill>
              </a:rPr>
              <a:t>(Role)</a:t>
            </a:r>
            <a:r>
              <a:rPr lang="zh-CN" altLang="en-US" sz="2400" dirty="0" smtClean="0"/>
              <a:t>和</a:t>
            </a:r>
            <a:r>
              <a:rPr lang="zh-CN" altLang="en-US" sz="2400" b="1" dirty="0">
                <a:solidFill>
                  <a:srgbClr val="B31166"/>
                </a:solidFill>
              </a:rPr>
              <a:t>动作关系</a:t>
            </a:r>
            <a:r>
              <a:rPr lang="en-US" altLang="zh-CN" sz="2400" b="1" dirty="0">
                <a:solidFill>
                  <a:srgbClr val="B31166"/>
                </a:solidFill>
              </a:rPr>
              <a:t>(Act Relationship</a:t>
            </a:r>
            <a:r>
              <a:rPr lang="en-US" altLang="zh-CN" sz="2400" b="1" dirty="0" smtClean="0">
                <a:solidFill>
                  <a:srgbClr val="B31166"/>
                </a:solidFill>
              </a:rPr>
              <a:t>)</a:t>
            </a:r>
            <a:r>
              <a:rPr lang="zh-CN" altLang="en-US" sz="2400" b="1" dirty="0" smtClean="0">
                <a:solidFill>
                  <a:srgbClr val="B31166"/>
                </a:solidFill>
              </a:rPr>
              <a:t>、角色关系</a:t>
            </a:r>
            <a:r>
              <a:rPr lang="en-US" altLang="zh-CN" sz="2400" b="1" dirty="0" smtClean="0">
                <a:solidFill>
                  <a:srgbClr val="B31166"/>
                </a:solidFill>
              </a:rPr>
              <a:t>(Role Link)</a:t>
            </a:r>
            <a:r>
              <a:rPr lang="zh-CN" altLang="en-US" sz="2400" dirty="0" smtClean="0"/>
              <a:t>。</a:t>
            </a:r>
            <a:endParaRPr lang="en-US" altLang="zh-CN" sz="2400" dirty="0" smtClean="0"/>
          </a:p>
          <a:p>
            <a:r>
              <a:rPr lang="en-US" altLang="zh-CN" sz="2400" dirty="0" smtClean="0"/>
              <a:t>RIM</a:t>
            </a:r>
            <a:r>
              <a:rPr lang="zh-CN" altLang="en-US" sz="2400" dirty="0" smtClean="0"/>
              <a:t>提供了一个关于</a:t>
            </a:r>
            <a:r>
              <a:rPr lang="en-US" altLang="zh-CN" sz="2400" dirty="0" smtClean="0"/>
              <a:t>V3</a:t>
            </a:r>
            <a:r>
              <a:rPr lang="zh-CN" altLang="en-US" sz="2400" dirty="0" smtClean="0"/>
              <a:t>标准静态的</a:t>
            </a:r>
            <a:r>
              <a:rPr lang="zh-CN" altLang="en-US" sz="2400" b="1" dirty="0">
                <a:solidFill>
                  <a:srgbClr val="B31166"/>
                </a:solidFill>
              </a:rPr>
              <a:t>信息需求</a:t>
            </a:r>
            <a:r>
              <a:rPr lang="zh-CN" altLang="en-US" sz="2400" dirty="0" smtClean="0"/>
              <a:t>的视图，它包括</a:t>
            </a:r>
            <a:r>
              <a:rPr lang="zh-CN" altLang="en-US" sz="2400" b="1" dirty="0">
                <a:solidFill>
                  <a:srgbClr val="B31166"/>
                </a:solidFill>
              </a:rPr>
              <a:t>类图</a:t>
            </a:r>
            <a:r>
              <a:rPr lang="zh-CN" altLang="en-US" sz="2400" dirty="0" smtClean="0"/>
              <a:t>和</a:t>
            </a:r>
            <a:r>
              <a:rPr lang="zh-CN" altLang="en-US" sz="2400" b="1" dirty="0">
                <a:solidFill>
                  <a:srgbClr val="B31166"/>
                </a:solidFill>
              </a:rPr>
              <a:t>状态图</a:t>
            </a:r>
            <a:r>
              <a:rPr lang="zh-CN" altLang="en-US" sz="2400" dirty="0" smtClean="0"/>
              <a:t>，并配有</a:t>
            </a:r>
            <a:r>
              <a:rPr lang="zh-CN" altLang="en-US" sz="2400" b="1" dirty="0">
                <a:solidFill>
                  <a:srgbClr val="B31166"/>
                </a:solidFill>
              </a:rPr>
              <a:t>用例模型</a:t>
            </a:r>
            <a:r>
              <a:rPr lang="zh-CN" altLang="en-US" sz="2400" dirty="0" smtClean="0"/>
              <a:t>、</a:t>
            </a:r>
            <a:r>
              <a:rPr lang="zh-CN" altLang="en-US" sz="2400" b="1" dirty="0">
                <a:solidFill>
                  <a:srgbClr val="B31166"/>
                </a:solidFill>
              </a:rPr>
              <a:t>交互模型</a:t>
            </a:r>
            <a:r>
              <a:rPr lang="zh-CN" altLang="en-US" sz="2400" dirty="0" smtClean="0"/>
              <a:t>、</a:t>
            </a:r>
            <a:r>
              <a:rPr lang="zh-CN" altLang="en-US" sz="2400" b="1" dirty="0">
                <a:solidFill>
                  <a:srgbClr val="B31166"/>
                </a:solidFill>
              </a:rPr>
              <a:t>数据类型模型</a:t>
            </a:r>
            <a:r>
              <a:rPr lang="zh-CN" altLang="en-US" sz="2400" dirty="0" smtClean="0"/>
              <a:t>、</a:t>
            </a:r>
            <a:r>
              <a:rPr lang="zh-CN" altLang="en-US" sz="2400" b="1" dirty="0">
                <a:solidFill>
                  <a:srgbClr val="B31166"/>
                </a:solidFill>
              </a:rPr>
              <a:t>术语模型</a:t>
            </a:r>
            <a:r>
              <a:rPr lang="zh-CN" altLang="en-US" sz="2400" dirty="0" smtClean="0"/>
              <a:t>以及</a:t>
            </a:r>
            <a:r>
              <a:rPr lang="zh-CN" altLang="en-US" sz="2400" b="1" dirty="0">
                <a:solidFill>
                  <a:srgbClr val="B31166"/>
                </a:solidFill>
              </a:rPr>
              <a:t>其它模型</a:t>
            </a:r>
            <a:r>
              <a:rPr lang="zh-CN" altLang="en-US" sz="2400" dirty="0" smtClean="0"/>
              <a:t>，来提供一个</a:t>
            </a:r>
            <a:r>
              <a:rPr lang="zh-CN" altLang="en-US" sz="2400" b="1" dirty="0">
                <a:solidFill>
                  <a:srgbClr val="B31166"/>
                </a:solidFill>
              </a:rPr>
              <a:t>需求和标准设计的视图</a:t>
            </a:r>
            <a:r>
              <a:rPr lang="zh-CN" altLang="en-US" sz="2400" dirty="0" smtClean="0"/>
              <a:t>。</a:t>
            </a:r>
            <a:endParaRPr lang="zh-CN" altLang="en-US" sz="2400" dirty="0"/>
          </a:p>
        </p:txBody>
      </p:sp>
      <p:sp>
        <p:nvSpPr>
          <p:cNvPr id="4" name="灯片编号占位符 3"/>
          <p:cNvSpPr>
            <a:spLocks noGrp="1"/>
          </p:cNvSpPr>
          <p:nvPr>
            <p:ph type="sldNum" sz="quarter" idx="12"/>
          </p:nvPr>
        </p:nvSpPr>
        <p:spPr/>
        <p:txBody>
          <a:bodyPr/>
          <a:lstStyle/>
          <a:p>
            <a:r>
              <a:rPr lang="en-US" dirty="0" smtClean="0"/>
              <a:t>13</a:t>
            </a:r>
            <a:endParaRPr lang="en-US" dirty="0"/>
          </a:p>
        </p:txBody>
      </p:sp>
    </p:spTree>
    <p:extLst>
      <p:ext uri="{BB962C8B-B14F-4D97-AF65-F5344CB8AC3E}">
        <p14:creationId xmlns:p14="http://schemas.microsoft.com/office/powerpoint/2010/main" val="1971661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FHIR</a:t>
            </a:r>
            <a:r>
              <a:rPr lang="zh-CN" altLang="en-US" dirty="0" smtClean="0"/>
              <a:t>在现有标准上的改进</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sz="2400" dirty="0" smtClean="0"/>
              <a:t>更关注</a:t>
            </a:r>
            <a:r>
              <a:rPr lang="zh-CN" altLang="en-US" sz="2400" b="1" dirty="0" smtClean="0">
                <a:solidFill>
                  <a:srgbClr val="B31166"/>
                </a:solidFill>
              </a:rPr>
              <a:t>实现</a:t>
            </a:r>
            <a:r>
              <a:rPr lang="zh-CN" altLang="en-US" sz="2400" dirty="0" smtClean="0"/>
              <a:t> </a:t>
            </a:r>
            <a:r>
              <a:rPr lang="en-US" altLang="zh-CN" sz="2400" dirty="0" smtClean="0"/>
              <a:t>– </a:t>
            </a:r>
            <a:r>
              <a:rPr lang="zh-CN" altLang="en-US" sz="2400" dirty="0" smtClean="0"/>
              <a:t>更快和更简单地实现（多开发人员可以通过简单的接口同时进行工作）</a:t>
            </a:r>
            <a:endParaRPr lang="en-US" altLang="zh-CN" sz="2400" dirty="0" smtClean="0"/>
          </a:p>
          <a:p>
            <a:r>
              <a:rPr lang="zh-CN" altLang="en-US" sz="2400" b="1" dirty="0">
                <a:solidFill>
                  <a:srgbClr val="B31166"/>
                </a:solidFill>
              </a:rPr>
              <a:t>多个实现类库</a:t>
            </a:r>
            <a:r>
              <a:rPr lang="zh-CN" altLang="en-US" sz="2400" dirty="0" smtClean="0"/>
              <a:t>，许多实例用来推动开发工作</a:t>
            </a:r>
            <a:endParaRPr lang="en-US" altLang="zh-CN" sz="2400" dirty="0" smtClean="0"/>
          </a:p>
          <a:p>
            <a:r>
              <a:rPr lang="zh-CN" altLang="en-US" sz="2400" dirty="0" smtClean="0"/>
              <a:t>规范的使用不受限制</a:t>
            </a:r>
            <a:endParaRPr lang="en-US" altLang="zh-CN" sz="2400" dirty="0" smtClean="0"/>
          </a:p>
          <a:p>
            <a:r>
              <a:rPr lang="zh-CN" altLang="en-US" sz="2400" dirty="0" smtClean="0"/>
              <a:t>具有</a:t>
            </a:r>
            <a:r>
              <a:rPr lang="zh-CN" altLang="en-US" sz="2400" b="1" dirty="0">
                <a:solidFill>
                  <a:srgbClr val="B31166"/>
                </a:solidFill>
              </a:rPr>
              <a:t>互操作性</a:t>
            </a:r>
            <a:r>
              <a:rPr lang="zh-CN" altLang="en-US" sz="2400" dirty="0" smtClean="0"/>
              <a:t>的“</a:t>
            </a:r>
            <a:r>
              <a:rPr lang="zh-CN" altLang="en-US" sz="2400" b="1" dirty="0">
                <a:solidFill>
                  <a:srgbClr val="B31166"/>
                </a:solidFill>
              </a:rPr>
              <a:t>开箱即用”的资源</a:t>
            </a:r>
            <a:r>
              <a:rPr lang="zh-CN" altLang="en-US" sz="2400" dirty="0" smtClean="0"/>
              <a:t>，也可自适应本地需求</a:t>
            </a:r>
            <a:endParaRPr lang="en-US" altLang="zh-CN" sz="2400" dirty="0" smtClean="0"/>
          </a:p>
          <a:p>
            <a:r>
              <a:rPr lang="zh-CN" altLang="en-US" sz="2400" b="1" dirty="0">
                <a:solidFill>
                  <a:srgbClr val="B31166"/>
                </a:solidFill>
              </a:rPr>
              <a:t>从</a:t>
            </a:r>
            <a:r>
              <a:rPr lang="en-US" altLang="zh-CN" sz="2400" b="1" dirty="0">
                <a:solidFill>
                  <a:srgbClr val="B31166"/>
                </a:solidFill>
              </a:rPr>
              <a:t>HL7 V2</a:t>
            </a:r>
            <a:r>
              <a:rPr lang="zh-CN" altLang="en-US" sz="2400" b="1" dirty="0">
                <a:solidFill>
                  <a:srgbClr val="B31166"/>
                </a:solidFill>
              </a:rPr>
              <a:t>和</a:t>
            </a:r>
            <a:r>
              <a:rPr lang="en-US" altLang="zh-CN" sz="2400" b="1" dirty="0">
                <a:solidFill>
                  <a:srgbClr val="B31166"/>
                </a:solidFill>
              </a:rPr>
              <a:t>CDA</a:t>
            </a:r>
            <a:r>
              <a:rPr lang="zh-CN" altLang="en-US" sz="2400" b="1" dirty="0">
                <a:solidFill>
                  <a:srgbClr val="B31166"/>
                </a:solidFill>
              </a:rPr>
              <a:t>发展而来</a:t>
            </a:r>
            <a:r>
              <a:rPr lang="en-US" altLang="zh-CN" sz="2400" dirty="0"/>
              <a:t> </a:t>
            </a:r>
            <a:r>
              <a:rPr lang="en-US" altLang="zh-CN" sz="2400" dirty="0" smtClean="0"/>
              <a:t>– </a:t>
            </a:r>
            <a:r>
              <a:rPr lang="zh-CN" altLang="en-US" sz="2400" dirty="0" smtClean="0"/>
              <a:t>标准之间可共存互用</a:t>
            </a:r>
            <a:endParaRPr lang="en-US" altLang="zh-CN" sz="2400" dirty="0" smtClean="0"/>
          </a:p>
          <a:p>
            <a:r>
              <a:rPr lang="zh-CN" altLang="en-US" sz="2400" dirty="0" smtClean="0"/>
              <a:t>在</a:t>
            </a:r>
            <a:r>
              <a:rPr lang="en-US" altLang="zh-CN" sz="2400" b="1" dirty="0">
                <a:solidFill>
                  <a:srgbClr val="B31166"/>
                </a:solidFill>
              </a:rPr>
              <a:t>Web</a:t>
            </a:r>
            <a:r>
              <a:rPr lang="zh-CN" altLang="en-US" sz="2400" b="1" dirty="0">
                <a:solidFill>
                  <a:srgbClr val="B31166"/>
                </a:solidFill>
              </a:rPr>
              <a:t>标准</a:t>
            </a:r>
            <a:r>
              <a:rPr lang="zh-CN" altLang="en-US" sz="2400" dirty="0" smtClean="0"/>
              <a:t>中有坚实的基础 </a:t>
            </a:r>
            <a:r>
              <a:rPr lang="en-US" altLang="zh-CN" sz="2400" dirty="0" smtClean="0"/>
              <a:t>– XML, JSON, HTTP, ATOM, </a:t>
            </a:r>
            <a:r>
              <a:rPr lang="en-US" altLang="zh-CN" sz="2400" dirty="0" err="1" smtClean="0"/>
              <a:t>OAuth</a:t>
            </a:r>
            <a:r>
              <a:rPr lang="zh-CN" altLang="en-US" sz="2400" dirty="0" smtClean="0"/>
              <a:t>等</a:t>
            </a:r>
            <a:endParaRPr lang="en-US" altLang="zh-CN" sz="2400" dirty="0" smtClean="0"/>
          </a:p>
          <a:p>
            <a:r>
              <a:rPr lang="zh-CN" altLang="en-US" sz="2400" dirty="0" smtClean="0"/>
              <a:t>支持</a:t>
            </a:r>
            <a:r>
              <a:rPr lang="en-US" altLang="zh-CN" sz="2400" b="1" dirty="0" err="1">
                <a:solidFill>
                  <a:srgbClr val="B31166"/>
                </a:solidFill>
              </a:rPr>
              <a:t>RESTful</a:t>
            </a:r>
            <a:r>
              <a:rPr lang="zh-CN" altLang="en-US" sz="2400" b="1" dirty="0">
                <a:solidFill>
                  <a:srgbClr val="B31166"/>
                </a:solidFill>
              </a:rPr>
              <a:t>架构</a:t>
            </a:r>
            <a:r>
              <a:rPr lang="zh-CN" altLang="en-US" sz="2400" dirty="0" smtClean="0"/>
              <a:t>，支持</a:t>
            </a:r>
            <a:r>
              <a:rPr lang="zh-CN" altLang="en-US" sz="2400" b="1" dirty="0">
                <a:solidFill>
                  <a:srgbClr val="B31166"/>
                </a:solidFill>
              </a:rPr>
              <a:t>使用消息</a:t>
            </a:r>
            <a:r>
              <a:rPr lang="zh-CN" altLang="en-US" sz="2400" dirty="0" smtClean="0"/>
              <a:t>或</a:t>
            </a:r>
            <a:r>
              <a:rPr lang="zh-CN" altLang="en-US" sz="2400" b="1" dirty="0">
                <a:solidFill>
                  <a:srgbClr val="B31166"/>
                </a:solidFill>
              </a:rPr>
              <a:t>文档</a:t>
            </a:r>
            <a:r>
              <a:rPr lang="zh-CN" altLang="en-US" sz="2400" dirty="0" smtClean="0"/>
              <a:t>的信息无缝交换。</a:t>
            </a:r>
            <a:endParaRPr lang="en-US" altLang="zh-CN" sz="2400" dirty="0" smtClean="0"/>
          </a:p>
          <a:p>
            <a:r>
              <a:rPr lang="zh-CN" altLang="en-US" sz="2400" dirty="0"/>
              <a:t>简洁和易理解的规范</a:t>
            </a:r>
            <a:endParaRPr lang="en-US" altLang="zh-CN" sz="2400" dirty="0"/>
          </a:p>
          <a:p>
            <a:r>
              <a:rPr lang="zh-CN" altLang="en-US" sz="2400" dirty="0" smtClean="0"/>
              <a:t>。。</a:t>
            </a:r>
            <a:endParaRPr lang="zh-CN" altLang="en-US" sz="2400" dirty="0"/>
          </a:p>
        </p:txBody>
      </p:sp>
      <p:sp>
        <p:nvSpPr>
          <p:cNvPr id="4" name="灯片编号占位符 3"/>
          <p:cNvSpPr>
            <a:spLocks noGrp="1"/>
          </p:cNvSpPr>
          <p:nvPr>
            <p:ph type="sldNum" sz="quarter" idx="12"/>
          </p:nvPr>
        </p:nvSpPr>
        <p:spPr/>
        <p:txBody>
          <a:bodyPr/>
          <a:lstStyle/>
          <a:p>
            <a:r>
              <a:rPr lang="en-US" dirty="0" smtClean="0"/>
              <a:t>14</a:t>
            </a:r>
            <a:endParaRPr lang="en-US" dirty="0"/>
          </a:p>
        </p:txBody>
      </p:sp>
    </p:spTree>
    <p:extLst>
      <p:ext uri="{BB962C8B-B14F-4D97-AF65-F5344CB8AC3E}">
        <p14:creationId xmlns:p14="http://schemas.microsoft.com/office/powerpoint/2010/main" val="1662265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EBEBEB"/>
                </a:solidFill>
              </a:rPr>
              <a:t>Clinical Resources</a:t>
            </a:r>
            <a:br>
              <a:rPr lang="en-US" altLang="zh-CN" dirty="0">
                <a:solidFill>
                  <a:srgbClr val="EBEBEB"/>
                </a:solidFill>
              </a:rPr>
            </a:br>
            <a:r>
              <a:rPr lang="en-US" altLang="zh-CN" sz="2000" dirty="0">
                <a:solidFill>
                  <a:srgbClr val="EBEBEB"/>
                </a:solidFill>
              </a:rPr>
              <a:t>General</a:t>
            </a:r>
            <a:r>
              <a:rPr lang="zh-CN" altLang="en-US" sz="2000" dirty="0">
                <a:solidFill>
                  <a:srgbClr val="EBEBEB"/>
                </a:solidFill>
              </a:rPr>
              <a:t>（提供核心的临床记录跟踪的资源 </a:t>
            </a:r>
            <a:r>
              <a:rPr lang="en-US" altLang="zh-CN" sz="2000" dirty="0">
                <a:solidFill>
                  <a:srgbClr val="EBEBEB"/>
                </a:solidFill>
              </a:rPr>
              <a:t>– </a:t>
            </a:r>
            <a:r>
              <a:rPr lang="zh-CN" altLang="en-US" sz="2000" dirty="0">
                <a:solidFill>
                  <a:srgbClr val="EBEBEB"/>
                </a:solidFill>
              </a:rPr>
              <a:t>关注供应商业</a:t>
            </a:r>
            <a:r>
              <a:rPr lang="en-US" altLang="zh-CN" sz="2000" dirty="0">
                <a:solidFill>
                  <a:srgbClr val="EBEBEB"/>
                </a:solidFill>
              </a:rPr>
              <a:t>/</a:t>
            </a:r>
            <a:r>
              <a:rPr lang="zh-CN" altLang="en-US" sz="2000" dirty="0">
                <a:solidFill>
                  <a:srgbClr val="EBEBEB"/>
                </a:solidFill>
              </a:rPr>
              <a:t>病人关系的内容）</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373820835"/>
              </p:ext>
            </p:extLst>
          </p:nvPr>
        </p:nvGraphicFramePr>
        <p:xfrm>
          <a:off x="866775" y="2191126"/>
          <a:ext cx="7269164" cy="4318000"/>
        </p:xfrm>
        <a:graphic>
          <a:graphicData uri="http://schemas.openxmlformats.org/drawingml/2006/table">
            <a:tbl>
              <a:tblPr firstRow="1" bandRow="1">
                <a:tableStyleId>{5C22544A-7EE6-4342-B048-85BDC9FD1C3A}</a:tableStyleId>
              </a:tblPr>
              <a:tblGrid>
                <a:gridCol w="2333625"/>
                <a:gridCol w="4935539"/>
              </a:tblGrid>
              <a:tr h="370840">
                <a:tc>
                  <a:txBody>
                    <a:bodyPr/>
                    <a:lstStyle/>
                    <a:p>
                      <a:r>
                        <a:rPr lang="zh-CN" altLang="en-US" sz="1800" dirty="0" smtClean="0"/>
                        <a:t>名字</a:t>
                      </a:r>
                      <a:endParaRPr lang="zh-CN" altLang="en-US" sz="1800" dirty="0"/>
                    </a:p>
                  </a:txBody>
                  <a:tcPr/>
                </a:tc>
                <a:tc>
                  <a:txBody>
                    <a:bodyPr/>
                    <a:lstStyle/>
                    <a:p>
                      <a:r>
                        <a:rPr lang="zh-CN" altLang="en-US" sz="1800" dirty="0" smtClean="0"/>
                        <a:t>描述</a:t>
                      </a:r>
                      <a:endParaRPr lang="zh-CN" altLang="en-US" sz="1800" dirty="0"/>
                    </a:p>
                  </a:txBody>
                  <a:tcPr/>
                </a:tc>
              </a:tr>
              <a:tr h="370840">
                <a:tc>
                  <a:txBody>
                    <a:bodyPr/>
                    <a:lstStyle/>
                    <a:p>
                      <a:r>
                        <a:rPr lang="en-US" altLang="zh-CN" sz="1800" dirty="0" err="1" smtClean="0"/>
                        <a:t>AdverseReaction</a:t>
                      </a:r>
                      <a:endParaRPr lang="zh-CN" altLang="en-US" sz="1800" dirty="0"/>
                    </a:p>
                  </a:txBody>
                  <a:tcPr/>
                </a:tc>
                <a:tc>
                  <a:txBody>
                    <a:bodyPr/>
                    <a:lstStyle/>
                    <a:p>
                      <a:r>
                        <a:rPr lang="zh-CN" altLang="en-US" sz="1800" dirty="0" smtClean="0"/>
                        <a:t>记录意外反应，怀疑与接触到的物质有关</a:t>
                      </a:r>
                      <a:endParaRPr lang="zh-CN" altLang="en-US" sz="1800" dirty="0"/>
                    </a:p>
                  </a:txBody>
                  <a:tcPr/>
                </a:tc>
              </a:tr>
              <a:tr h="370840">
                <a:tc>
                  <a:txBody>
                    <a:bodyPr/>
                    <a:lstStyle/>
                    <a:p>
                      <a:r>
                        <a:rPr lang="en-US" altLang="zh-CN" sz="1800" dirty="0" err="1" smtClean="0"/>
                        <a:t>AllergyIntolerance</a:t>
                      </a:r>
                      <a:endParaRPr lang="zh-CN" altLang="en-US" sz="1800" dirty="0"/>
                    </a:p>
                  </a:txBody>
                  <a:tcPr/>
                </a:tc>
                <a:tc>
                  <a:txBody>
                    <a:bodyPr/>
                    <a:lstStyle/>
                    <a:p>
                      <a:r>
                        <a:rPr lang="zh-CN" altLang="en-US" sz="1800" dirty="0" smtClean="0"/>
                        <a:t>过敏症，指示病人对某一特定物质具有过敏反应</a:t>
                      </a:r>
                      <a:endParaRPr lang="zh-CN" altLang="en-US" sz="1800" dirty="0"/>
                    </a:p>
                  </a:txBody>
                  <a:tcPr/>
                </a:tc>
              </a:tr>
              <a:tr h="370840">
                <a:tc>
                  <a:txBody>
                    <a:bodyPr/>
                    <a:lstStyle/>
                    <a:p>
                      <a:r>
                        <a:rPr lang="en-US" altLang="zh-CN" sz="1800" dirty="0" err="1" smtClean="0"/>
                        <a:t>CarePlan</a:t>
                      </a:r>
                      <a:endParaRPr lang="zh-CN" altLang="en-US" sz="1800" dirty="0"/>
                    </a:p>
                  </a:txBody>
                  <a:tcPr/>
                </a:tc>
                <a:tc>
                  <a:txBody>
                    <a:bodyPr/>
                    <a:lstStyle/>
                    <a:p>
                      <a:r>
                        <a:rPr lang="zh-CN" altLang="en-US" sz="1800" dirty="0" smtClean="0"/>
                        <a:t>描述一个或多个医务人员一段时间内对一个特定病人的医护工作，一般限于某一状况或一系列状况</a:t>
                      </a:r>
                      <a:endParaRPr lang="zh-CN" altLang="en-US" sz="1800" dirty="0"/>
                    </a:p>
                  </a:txBody>
                  <a:tcPr/>
                </a:tc>
              </a:tr>
              <a:tr h="370840">
                <a:tc>
                  <a:txBody>
                    <a:bodyPr/>
                    <a:lstStyle/>
                    <a:p>
                      <a:r>
                        <a:rPr lang="en-US" altLang="zh-CN" sz="1800" dirty="0" err="1" smtClean="0"/>
                        <a:t>FamilyHistory</a:t>
                      </a:r>
                      <a:endParaRPr lang="zh-CN" altLang="en-US" sz="1800" dirty="0"/>
                    </a:p>
                  </a:txBody>
                  <a:tcPr/>
                </a:tc>
                <a:tc>
                  <a:txBody>
                    <a:bodyPr/>
                    <a:lstStyle/>
                    <a:p>
                      <a:r>
                        <a:rPr lang="zh-CN" altLang="en-US" sz="1800" dirty="0" smtClean="0"/>
                        <a:t>与某一状况相关的治疗有关的健康事件和状况</a:t>
                      </a:r>
                      <a:endParaRPr lang="zh-CN" altLang="en-US" sz="1800" dirty="0"/>
                    </a:p>
                  </a:txBody>
                  <a:tcPr/>
                </a:tc>
              </a:tr>
              <a:tr h="370840">
                <a:tc>
                  <a:txBody>
                    <a:bodyPr/>
                    <a:lstStyle/>
                    <a:p>
                      <a:r>
                        <a:rPr lang="en-US" altLang="zh-CN" sz="1800" dirty="0" smtClean="0"/>
                        <a:t>Procedure</a:t>
                      </a:r>
                      <a:endParaRPr lang="zh-CN" altLang="en-US" sz="1800" dirty="0"/>
                    </a:p>
                  </a:txBody>
                  <a:tcPr/>
                </a:tc>
                <a:tc>
                  <a:txBody>
                    <a:bodyPr/>
                    <a:lstStyle/>
                    <a:p>
                      <a:r>
                        <a:rPr lang="zh-CN" altLang="en-US" sz="1800" dirty="0" smtClean="0"/>
                        <a:t>对病人执行的动作。这可以是物理的动作，或是像咨询或催眠疗法的治疗</a:t>
                      </a:r>
                      <a:endParaRPr lang="zh-CN" altLang="en-US" sz="1800" dirty="0"/>
                    </a:p>
                  </a:txBody>
                  <a:tcPr/>
                </a:tc>
              </a:tr>
              <a:tr h="370840">
                <a:tc>
                  <a:txBody>
                    <a:bodyPr/>
                    <a:lstStyle/>
                    <a:p>
                      <a:r>
                        <a:rPr lang="en-US" altLang="zh-CN" sz="1800" dirty="0" smtClean="0"/>
                        <a:t>Questionnaire</a:t>
                      </a:r>
                      <a:endParaRPr lang="zh-CN" altLang="en-US" sz="1800" dirty="0"/>
                    </a:p>
                  </a:txBody>
                  <a:tcPr/>
                </a:tc>
                <a:tc>
                  <a:txBody>
                    <a:bodyPr/>
                    <a:lstStyle/>
                    <a:p>
                      <a:r>
                        <a:rPr lang="zh-CN" altLang="en-US" sz="1800" dirty="0" smtClean="0"/>
                        <a:t>一系列结构化的问题和回答</a:t>
                      </a:r>
                      <a:endParaRPr lang="zh-CN" altLang="en-US" sz="1800" dirty="0"/>
                    </a:p>
                  </a:txBody>
                  <a:tcPr/>
                </a:tc>
              </a:tr>
              <a:tr h="370840">
                <a:tc>
                  <a:txBody>
                    <a:bodyPr/>
                    <a:lstStyle/>
                    <a:p>
                      <a:r>
                        <a:rPr lang="en-US" altLang="zh-CN" sz="1800" dirty="0" smtClean="0"/>
                        <a:t>Condition</a:t>
                      </a:r>
                      <a:endParaRPr lang="zh-CN" altLang="en-US" sz="1800" dirty="0"/>
                    </a:p>
                  </a:txBody>
                  <a:tcPr/>
                </a:tc>
                <a:tc>
                  <a:txBody>
                    <a:bodyPr/>
                    <a:lstStyle/>
                    <a:p>
                      <a:r>
                        <a:rPr lang="zh-CN" altLang="en-US" sz="1800" dirty="0" smtClean="0"/>
                        <a:t>记录关于状况、问题或由临床人员确诊的诊断的详细信息</a:t>
                      </a:r>
                      <a:endParaRPr lang="zh-CN" altLang="en-US" sz="1800" dirty="0"/>
                    </a:p>
                  </a:txBody>
                  <a:tcPr/>
                </a:tc>
              </a:tr>
            </a:tbl>
          </a:graphicData>
        </a:graphic>
      </p:graphicFrame>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106761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EBEBEB"/>
                </a:solidFill>
              </a:rPr>
              <a:t>Clinical Resources</a:t>
            </a:r>
            <a:br>
              <a:rPr lang="en-US" altLang="zh-CN" dirty="0">
                <a:solidFill>
                  <a:srgbClr val="EBEBEB"/>
                </a:solidFill>
              </a:rPr>
            </a:br>
            <a:r>
              <a:rPr lang="en-US" altLang="zh-CN" sz="2000" dirty="0">
                <a:solidFill>
                  <a:srgbClr val="EBEBEB"/>
                </a:solidFill>
              </a:rPr>
              <a:t>Medications &amp; Immunizations</a:t>
            </a:r>
            <a:r>
              <a:rPr lang="zh-CN" altLang="en-US" sz="2000" dirty="0">
                <a:solidFill>
                  <a:srgbClr val="EBEBEB"/>
                </a:solidFill>
              </a:rPr>
              <a:t>（支持用药和免疫过程）</a:t>
            </a:r>
            <a:endParaRPr lang="zh-CN" altLang="en-US" dirty="0"/>
          </a:p>
        </p:txBody>
      </p:sp>
      <p:graphicFrame>
        <p:nvGraphicFramePr>
          <p:cNvPr id="5" name="内容占位符 4"/>
          <p:cNvGraphicFramePr>
            <a:graphicFrameLocks noGrp="1"/>
          </p:cNvGraphicFramePr>
          <p:nvPr>
            <p:ph idx="1"/>
          </p:nvPr>
        </p:nvGraphicFramePr>
        <p:xfrm>
          <a:off x="866775" y="2298700"/>
          <a:ext cx="7269164" cy="3774440"/>
        </p:xfrm>
        <a:graphic>
          <a:graphicData uri="http://schemas.openxmlformats.org/drawingml/2006/table">
            <a:tbl>
              <a:tblPr firstRow="1" bandRow="1">
                <a:tableStyleId>{5C22544A-7EE6-4342-B048-85BDC9FD1C3A}</a:tableStyleId>
              </a:tblPr>
              <a:tblGrid>
                <a:gridCol w="3687296"/>
                <a:gridCol w="3581868"/>
              </a:tblGrid>
              <a:tr h="370840">
                <a:tc>
                  <a:txBody>
                    <a:bodyPr/>
                    <a:lstStyle/>
                    <a:p>
                      <a:r>
                        <a:rPr lang="zh-CN" altLang="en-US" dirty="0" smtClean="0"/>
                        <a:t>名字</a:t>
                      </a:r>
                      <a:endParaRPr lang="zh-CN" altLang="en-US" dirty="0"/>
                    </a:p>
                  </a:txBody>
                  <a:tcPr/>
                </a:tc>
                <a:tc>
                  <a:txBody>
                    <a:bodyPr/>
                    <a:lstStyle/>
                    <a:p>
                      <a:r>
                        <a:rPr lang="zh-CN" altLang="en-US" dirty="0" smtClean="0"/>
                        <a:t>描述</a:t>
                      </a:r>
                      <a:endParaRPr lang="zh-CN" altLang="en-US" dirty="0"/>
                    </a:p>
                  </a:txBody>
                  <a:tcPr/>
                </a:tc>
              </a:tr>
              <a:tr h="370840">
                <a:tc>
                  <a:txBody>
                    <a:bodyPr/>
                    <a:lstStyle/>
                    <a:p>
                      <a:r>
                        <a:rPr lang="en-US" altLang="zh-CN" sz="1800" dirty="0" smtClean="0"/>
                        <a:t>Medication</a:t>
                      </a:r>
                      <a:endParaRPr lang="zh-CN" altLang="en-US" dirty="0"/>
                    </a:p>
                  </a:txBody>
                  <a:tcPr/>
                </a:tc>
                <a:tc>
                  <a:txBody>
                    <a:bodyPr/>
                    <a:lstStyle/>
                    <a:p>
                      <a:r>
                        <a:rPr lang="zh-CN" altLang="en-US" sz="1800" dirty="0" smtClean="0"/>
                        <a:t>用于标识和鉴别药物，但也包含配方和包装</a:t>
                      </a:r>
                      <a:endParaRPr lang="zh-CN" altLang="en-US" dirty="0"/>
                    </a:p>
                  </a:txBody>
                  <a:tcPr/>
                </a:tc>
              </a:tr>
              <a:tr h="370840">
                <a:tc>
                  <a:txBody>
                    <a:bodyPr/>
                    <a:lstStyle/>
                    <a:p>
                      <a:r>
                        <a:rPr lang="en-US" altLang="zh-CN" sz="1800" dirty="0" err="1" smtClean="0"/>
                        <a:t>MedicationPrescription</a:t>
                      </a:r>
                      <a:endParaRPr lang="zh-CN" altLang="en-US" dirty="0"/>
                    </a:p>
                  </a:txBody>
                  <a:tcPr/>
                </a:tc>
                <a:tc>
                  <a:txBody>
                    <a:bodyPr/>
                    <a:lstStyle/>
                    <a:p>
                      <a:r>
                        <a:rPr lang="zh-CN" altLang="en-US" sz="1800" dirty="0" smtClean="0"/>
                        <a:t>对病人用药的药物和指南支持</a:t>
                      </a:r>
                      <a:endParaRPr lang="zh-CN" altLang="en-US" dirty="0"/>
                    </a:p>
                  </a:txBody>
                  <a:tcPr/>
                </a:tc>
              </a:tr>
              <a:tr h="370840">
                <a:tc>
                  <a:txBody>
                    <a:bodyPr/>
                    <a:lstStyle/>
                    <a:p>
                      <a:r>
                        <a:rPr lang="en-US" altLang="zh-CN" sz="1800" dirty="0" err="1" smtClean="0"/>
                        <a:t>MedicationAdministration</a:t>
                      </a:r>
                      <a:endParaRPr lang="zh-CN" altLang="en-US" dirty="0"/>
                    </a:p>
                  </a:txBody>
                  <a:tcPr/>
                </a:tc>
                <a:tc>
                  <a:txBody>
                    <a:bodyPr/>
                    <a:lstStyle/>
                    <a:p>
                      <a:r>
                        <a:rPr lang="zh-CN" altLang="en-US" sz="1800" dirty="0" smtClean="0"/>
                        <a:t>描述关于某一药物用药病人的事件</a:t>
                      </a:r>
                      <a:endParaRPr lang="zh-CN" altLang="en-US" dirty="0"/>
                    </a:p>
                  </a:txBody>
                  <a:tcPr/>
                </a:tc>
              </a:tr>
              <a:tr h="370840">
                <a:tc>
                  <a:txBody>
                    <a:bodyPr/>
                    <a:lstStyle/>
                    <a:p>
                      <a:r>
                        <a:rPr lang="en-US" altLang="zh-CN" sz="1800" dirty="0" err="1" smtClean="0"/>
                        <a:t>MedicationDispense</a:t>
                      </a:r>
                      <a:endParaRPr lang="zh-CN" altLang="en-US" dirty="0"/>
                    </a:p>
                  </a:txBody>
                  <a:tcPr/>
                </a:tc>
                <a:tc>
                  <a:txBody>
                    <a:bodyPr/>
                    <a:lstStyle/>
                    <a:p>
                      <a:r>
                        <a:rPr lang="zh-CN" altLang="en-US" sz="1800" dirty="0" smtClean="0"/>
                        <a:t>给指定病人用药</a:t>
                      </a:r>
                      <a:endParaRPr lang="zh-CN" altLang="en-US" dirty="0"/>
                    </a:p>
                  </a:txBody>
                  <a:tcPr/>
                </a:tc>
              </a:tr>
              <a:tr h="370840">
                <a:tc>
                  <a:txBody>
                    <a:bodyPr/>
                    <a:lstStyle/>
                    <a:p>
                      <a:r>
                        <a:rPr lang="en-US" altLang="zh-CN" sz="1800" dirty="0" err="1" smtClean="0"/>
                        <a:t>MedicationStatement</a:t>
                      </a:r>
                      <a:endParaRPr lang="zh-CN" altLang="en-US" dirty="0"/>
                    </a:p>
                  </a:txBody>
                  <a:tcPr/>
                </a:tc>
                <a:tc>
                  <a:txBody>
                    <a:bodyPr/>
                    <a:lstStyle/>
                    <a:p>
                      <a:r>
                        <a:rPr lang="zh-CN" altLang="en-US" sz="1800" dirty="0" smtClean="0"/>
                        <a:t>病人用药记录</a:t>
                      </a:r>
                      <a:endParaRPr lang="zh-CN" altLang="en-US" dirty="0"/>
                    </a:p>
                  </a:txBody>
                  <a:tcPr/>
                </a:tc>
              </a:tr>
              <a:tr h="370840">
                <a:tc>
                  <a:txBody>
                    <a:bodyPr/>
                    <a:lstStyle/>
                    <a:p>
                      <a:r>
                        <a:rPr lang="en-US" altLang="zh-CN" sz="1800" dirty="0" smtClean="0"/>
                        <a:t>Immunization</a:t>
                      </a:r>
                      <a:endParaRPr lang="zh-CN" altLang="en-US" dirty="0"/>
                    </a:p>
                  </a:txBody>
                  <a:tcPr/>
                </a:tc>
                <a:tc>
                  <a:txBody>
                    <a:bodyPr/>
                    <a:lstStyle/>
                    <a:p>
                      <a:r>
                        <a:rPr lang="zh-CN" altLang="en-US" sz="1800" dirty="0" smtClean="0"/>
                        <a:t>防疫事件信息</a:t>
                      </a:r>
                      <a:endParaRPr lang="zh-CN" altLang="en-US" dirty="0"/>
                    </a:p>
                  </a:txBody>
                  <a:tcPr/>
                </a:tc>
              </a:tr>
              <a:tr h="370840">
                <a:tc>
                  <a:txBody>
                    <a:bodyPr/>
                    <a:lstStyle/>
                    <a:p>
                      <a:r>
                        <a:rPr lang="en-US" altLang="zh-CN" sz="1800" dirty="0" err="1" smtClean="0"/>
                        <a:t>ImmunizationRecommendation</a:t>
                      </a:r>
                      <a:endParaRPr lang="zh-CN" altLang="en-US" dirty="0"/>
                    </a:p>
                  </a:txBody>
                  <a:tcPr/>
                </a:tc>
                <a:tc>
                  <a:txBody>
                    <a:bodyPr/>
                    <a:lstStyle/>
                    <a:p>
                      <a:r>
                        <a:rPr lang="zh-CN" altLang="en-US" sz="1800" dirty="0" smtClean="0"/>
                        <a:t>一个病人的打防疫信息和可选支持建议</a:t>
                      </a:r>
                      <a:endParaRPr lang="zh-CN" altLang="en-US" dirty="0"/>
                    </a:p>
                  </a:txBody>
                  <a:tcPr/>
                </a:tc>
              </a:tr>
            </a:tbl>
          </a:graphicData>
        </a:graphic>
      </p:graphicFrame>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547763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Clinical Resources</a:t>
            </a:r>
            <a:br>
              <a:rPr lang="en-US" altLang="zh-CN" dirty="0" smtClean="0"/>
            </a:br>
            <a:r>
              <a:rPr lang="en-US" altLang="zh-CN" sz="2000" dirty="0" smtClean="0"/>
              <a:t>Diagnostics</a:t>
            </a:r>
            <a:r>
              <a:rPr lang="zh-CN" altLang="en-US" sz="2000" dirty="0" smtClean="0"/>
              <a:t>（诊断</a:t>
            </a:r>
            <a:r>
              <a:rPr lang="zh-CN" altLang="en-US" sz="2000" dirty="0"/>
              <a:t>服务</a:t>
            </a:r>
            <a:r>
              <a:rPr lang="zh-CN" altLang="en-US" sz="2000" dirty="0" smtClean="0"/>
              <a:t>供应商支持 </a:t>
            </a:r>
            <a:r>
              <a:rPr lang="en-US" altLang="zh-CN" sz="2000" dirty="0" smtClean="0"/>
              <a:t>– </a:t>
            </a:r>
            <a:r>
              <a:rPr lang="zh-CN" altLang="en-US" sz="2000" dirty="0" smtClean="0"/>
              <a:t>检验科、病理、影像）</a:t>
            </a:r>
            <a:endParaRPr lang="zh-CN" altLang="en-US" dirty="0"/>
          </a:p>
        </p:txBody>
      </p:sp>
      <p:graphicFrame>
        <p:nvGraphicFramePr>
          <p:cNvPr id="5" name="内容占位符 4"/>
          <p:cNvGraphicFramePr>
            <a:graphicFrameLocks noGrp="1"/>
          </p:cNvGraphicFramePr>
          <p:nvPr>
            <p:ph idx="1"/>
            <p:extLst/>
          </p:nvPr>
        </p:nvGraphicFramePr>
        <p:xfrm>
          <a:off x="866775" y="2298700"/>
          <a:ext cx="7269164" cy="2682240"/>
        </p:xfrm>
        <a:graphic>
          <a:graphicData uri="http://schemas.openxmlformats.org/drawingml/2006/table">
            <a:tbl>
              <a:tblPr firstRow="1" bandRow="1">
                <a:tableStyleId>{5C22544A-7EE6-4342-B048-85BDC9FD1C3A}</a:tableStyleId>
              </a:tblPr>
              <a:tblGrid>
                <a:gridCol w="3634582"/>
                <a:gridCol w="3634582"/>
              </a:tblGrid>
              <a:tr h="370840">
                <a:tc>
                  <a:txBody>
                    <a:bodyPr/>
                    <a:lstStyle/>
                    <a:p>
                      <a:r>
                        <a:rPr lang="zh-CN" altLang="en-US" sz="2000" dirty="0" smtClean="0"/>
                        <a:t>名字</a:t>
                      </a:r>
                      <a:endParaRPr lang="zh-CN" altLang="en-US" sz="2000" dirty="0"/>
                    </a:p>
                  </a:txBody>
                  <a:tcPr/>
                </a:tc>
                <a:tc>
                  <a:txBody>
                    <a:bodyPr/>
                    <a:lstStyle/>
                    <a:p>
                      <a:r>
                        <a:rPr lang="zh-CN" altLang="en-US" sz="2000" dirty="0" smtClean="0"/>
                        <a:t>描述</a:t>
                      </a:r>
                      <a:endParaRPr lang="zh-CN" altLang="en-US" sz="2000" dirty="0"/>
                    </a:p>
                  </a:txBody>
                  <a:tcPr/>
                </a:tc>
              </a:tr>
              <a:tr h="370840">
                <a:tc>
                  <a:txBody>
                    <a:bodyPr/>
                    <a:lstStyle/>
                    <a:p>
                      <a:r>
                        <a:rPr lang="en-US" altLang="zh-CN" sz="2000" dirty="0" smtClean="0"/>
                        <a:t>Observation</a:t>
                      </a:r>
                      <a:endParaRPr lang="zh-CN" altLang="en-US" sz="2000" dirty="0"/>
                    </a:p>
                  </a:txBody>
                  <a:tcPr/>
                </a:tc>
                <a:tc>
                  <a:txBody>
                    <a:bodyPr/>
                    <a:lstStyle/>
                    <a:p>
                      <a:r>
                        <a:rPr lang="zh-CN" altLang="en-US" sz="2000" dirty="0" smtClean="0"/>
                        <a:t>对一个病人、设备或其他实体的测量和简单的断言</a:t>
                      </a:r>
                      <a:endParaRPr lang="zh-CN" altLang="en-US" sz="2000" dirty="0"/>
                    </a:p>
                  </a:txBody>
                  <a:tcPr/>
                </a:tc>
              </a:tr>
              <a:tr h="370840">
                <a:tc>
                  <a:txBody>
                    <a:bodyPr/>
                    <a:lstStyle/>
                    <a:p>
                      <a:r>
                        <a:rPr lang="en-US" altLang="zh-CN" sz="2000" dirty="0" err="1" smtClean="0"/>
                        <a:t>DiagnosticReport</a:t>
                      </a:r>
                      <a:endParaRPr lang="zh-CN" altLang="en-US" sz="2000" dirty="0"/>
                    </a:p>
                  </a:txBody>
                  <a:tcPr/>
                </a:tc>
                <a:tc>
                  <a:txBody>
                    <a:bodyPr/>
                    <a:lstStyle/>
                    <a:p>
                      <a:r>
                        <a:rPr lang="zh-CN" altLang="en-US" sz="2000" dirty="0" smtClean="0"/>
                        <a:t>诊断的发现和说明</a:t>
                      </a:r>
                      <a:endParaRPr lang="zh-CN" altLang="en-US" sz="2000" dirty="0"/>
                    </a:p>
                  </a:txBody>
                  <a:tcPr/>
                </a:tc>
              </a:tr>
              <a:tr h="370840">
                <a:tc>
                  <a:txBody>
                    <a:bodyPr/>
                    <a:lstStyle/>
                    <a:p>
                      <a:r>
                        <a:rPr lang="en-US" altLang="zh-CN" sz="2000" dirty="0" err="1" smtClean="0"/>
                        <a:t>DiagnosticOrder</a:t>
                      </a:r>
                      <a:endParaRPr lang="zh-CN" altLang="en-US" sz="2000" dirty="0"/>
                    </a:p>
                  </a:txBody>
                  <a:tcPr/>
                </a:tc>
                <a:tc>
                  <a:txBody>
                    <a:bodyPr/>
                    <a:lstStyle/>
                    <a:p>
                      <a:r>
                        <a:rPr lang="zh-CN" altLang="en-US" sz="2000" dirty="0" smtClean="0"/>
                        <a:t>对一个诊断调查服务的请求</a:t>
                      </a:r>
                      <a:endParaRPr lang="zh-CN" altLang="en-US" sz="2000" dirty="0"/>
                    </a:p>
                  </a:txBody>
                  <a:tcPr/>
                </a:tc>
              </a:tr>
              <a:tr h="370840">
                <a:tc>
                  <a:txBody>
                    <a:bodyPr/>
                    <a:lstStyle/>
                    <a:p>
                      <a:r>
                        <a:rPr lang="en-US" altLang="zh-CN" sz="2000" dirty="0" err="1" smtClean="0"/>
                        <a:t>ImagingStudy</a:t>
                      </a:r>
                      <a:endParaRPr lang="zh-CN" altLang="en-US" sz="2000" dirty="0"/>
                    </a:p>
                  </a:txBody>
                  <a:tcPr/>
                </a:tc>
                <a:tc>
                  <a:txBody>
                    <a:bodyPr/>
                    <a:lstStyle/>
                    <a:p>
                      <a:r>
                        <a:rPr lang="zh-CN" altLang="en-US" sz="2000" dirty="0" smtClean="0"/>
                        <a:t>在治疗过程中涉及的影像</a:t>
                      </a:r>
                      <a:endParaRPr lang="zh-CN" altLang="en-US" sz="2000" dirty="0"/>
                    </a:p>
                  </a:txBody>
                  <a:tcPr/>
                </a:tc>
              </a:tr>
              <a:tr h="370840">
                <a:tc>
                  <a:txBody>
                    <a:bodyPr/>
                    <a:lstStyle/>
                    <a:p>
                      <a:r>
                        <a:rPr lang="en-US" altLang="zh-CN" sz="2000" dirty="0" smtClean="0"/>
                        <a:t>Specimen</a:t>
                      </a:r>
                      <a:endParaRPr lang="zh-CN" altLang="en-US" sz="2000" dirty="0"/>
                    </a:p>
                  </a:txBody>
                  <a:tcPr/>
                </a:tc>
                <a:tc>
                  <a:txBody>
                    <a:bodyPr/>
                    <a:lstStyle/>
                    <a:p>
                      <a:r>
                        <a:rPr lang="zh-CN" altLang="en-US" sz="2000" dirty="0" smtClean="0"/>
                        <a:t>用于分析的样本</a:t>
                      </a:r>
                      <a:endParaRPr lang="zh-CN" altLang="en-US" sz="2000" dirty="0"/>
                    </a:p>
                  </a:txBody>
                  <a:tcPr/>
                </a:tc>
              </a:tr>
            </a:tbl>
          </a:graphicData>
        </a:graphic>
      </p:graphicFrame>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73465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prstClr val="white"/>
                </a:solidFill>
              </a:rPr>
              <a:t>Clinical Resources</a:t>
            </a:r>
            <a:br>
              <a:rPr lang="en-US" altLang="zh-CN" dirty="0">
                <a:solidFill>
                  <a:prstClr val="white"/>
                </a:solidFill>
              </a:rPr>
            </a:br>
            <a:r>
              <a:rPr lang="en-US" altLang="zh-CN" sz="2000" dirty="0">
                <a:solidFill>
                  <a:prstClr val="white"/>
                </a:solidFill>
              </a:rPr>
              <a:t>Device Interactions</a:t>
            </a:r>
            <a:r>
              <a:rPr lang="zh-CN" altLang="en-US" sz="2000" dirty="0">
                <a:solidFill>
                  <a:prstClr val="white"/>
                </a:solidFill>
              </a:rPr>
              <a:t>（设备做出的诊断结果可读支持）</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899619572"/>
              </p:ext>
            </p:extLst>
          </p:nvPr>
        </p:nvGraphicFramePr>
        <p:xfrm>
          <a:off x="863600" y="2151063"/>
          <a:ext cx="7605714" cy="1010920"/>
        </p:xfrm>
        <a:graphic>
          <a:graphicData uri="http://schemas.openxmlformats.org/drawingml/2006/table">
            <a:tbl>
              <a:tblPr firstRow="1" bandRow="1">
                <a:tableStyleId>{5C22544A-7EE6-4342-B048-85BDC9FD1C3A}</a:tableStyleId>
              </a:tblPr>
              <a:tblGrid>
                <a:gridCol w="3802857"/>
                <a:gridCol w="3802857"/>
              </a:tblGrid>
              <a:tr h="370840">
                <a:tc>
                  <a:txBody>
                    <a:bodyPr/>
                    <a:lstStyle/>
                    <a:p>
                      <a:r>
                        <a:rPr lang="zh-CN" altLang="en-US" dirty="0" smtClean="0"/>
                        <a:t>名字</a:t>
                      </a:r>
                      <a:endParaRPr lang="zh-CN" altLang="en-US" dirty="0"/>
                    </a:p>
                  </a:txBody>
                  <a:tcPr/>
                </a:tc>
                <a:tc>
                  <a:txBody>
                    <a:bodyPr/>
                    <a:lstStyle/>
                    <a:p>
                      <a:r>
                        <a:rPr lang="zh-CN" altLang="en-US" dirty="0" smtClean="0"/>
                        <a:t>描述</a:t>
                      </a:r>
                      <a:endParaRPr lang="zh-CN" altLang="en-US" dirty="0"/>
                    </a:p>
                  </a:txBody>
                  <a:tcPr/>
                </a:tc>
              </a:tr>
              <a:tr h="370840">
                <a:tc>
                  <a:txBody>
                    <a:bodyPr/>
                    <a:lstStyle/>
                    <a:p>
                      <a:r>
                        <a:rPr lang="en-US" altLang="zh-CN" sz="1800" dirty="0" err="1" smtClean="0"/>
                        <a:t>DeviceObservationReport</a:t>
                      </a:r>
                      <a:r>
                        <a:rPr lang="en-US" altLang="zh-CN" sz="1800" dirty="0" smtClean="0"/>
                        <a:t> </a:t>
                      </a:r>
                      <a:endParaRPr lang="zh-CN" altLang="en-US" dirty="0"/>
                    </a:p>
                  </a:txBody>
                  <a:tcPr/>
                </a:tc>
                <a:tc>
                  <a:txBody>
                    <a:bodyPr/>
                    <a:lstStyle/>
                    <a:p>
                      <a:r>
                        <a:rPr lang="zh-CN" altLang="en-US" sz="1800" dirty="0" smtClean="0"/>
                        <a:t>描述由设备在某一时间点产生的数据</a:t>
                      </a:r>
                      <a:endParaRPr lang="zh-CN" altLang="en-US" dirty="0"/>
                    </a:p>
                  </a:txBody>
                  <a:tcPr/>
                </a:tc>
              </a:tr>
            </a:tbl>
          </a:graphicData>
        </a:graphic>
      </p:graphicFrame>
      <p:sp>
        <p:nvSpPr>
          <p:cNvPr id="3" name="灯片编号占位符 2"/>
          <p:cNvSpPr>
            <a:spLocks noGrp="1"/>
          </p:cNvSpPr>
          <p:nvPr>
            <p:ph type="sldNum" sz="quarter" idx="12"/>
          </p:nvPr>
        </p:nvSpPr>
        <p:spPr/>
        <p:txBody>
          <a:bodyPr/>
          <a:lstStyle/>
          <a:p>
            <a:r>
              <a:rPr lang="en-US" dirty="0" smtClean="0"/>
              <a:t>18</a:t>
            </a:r>
            <a:endParaRPr lang="en-US" dirty="0"/>
          </a:p>
        </p:txBody>
      </p:sp>
    </p:spTree>
    <p:extLst>
      <p:ext uri="{BB962C8B-B14F-4D97-AF65-F5344CB8AC3E}">
        <p14:creationId xmlns:p14="http://schemas.microsoft.com/office/powerpoint/2010/main" val="3982891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Dental Information Model</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sz="2400" dirty="0" smtClean="0"/>
              <a:t>The Dental Information Model(DIM) is a project to develop a comprehensive model for storing dental patient information. It can be used for:</a:t>
            </a:r>
          </a:p>
          <a:p>
            <a:pPr lvl="1"/>
            <a:r>
              <a:rPr lang="en-US" altLang="zh-CN" sz="2200" dirty="0" smtClean="0"/>
              <a:t>Designing patient record forms</a:t>
            </a:r>
          </a:p>
          <a:p>
            <a:pPr lvl="1"/>
            <a:r>
              <a:rPr lang="en-US" altLang="zh-CN" sz="2200" dirty="0" smtClean="0"/>
              <a:t>Developing databases</a:t>
            </a:r>
          </a:p>
          <a:p>
            <a:pPr lvl="1"/>
            <a:r>
              <a:rPr lang="en-US" altLang="zh-CN" sz="2200" dirty="0" smtClean="0"/>
              <a:t>Exchanging data</a:t>
            </a:r>
          </a:p>
          <a:p>
            <a:pPr lvl="1"/>
            <a:r>
              <a:rPr lang="en-US" altLang="zh-CN" sz="2200" dirty="0" smtClean="0"/>
              <a:t>User interface design</a:t>
            </a:r>
          </a:p>
          <a:p>
            <a:r>
              <a:rPr lang="en-US" altLang="zh-CN" sz="2400" dirty="0" smtClean="0"/>
              <a:t>Designed to be used by:</a:t>
            </a:r>
          </a:p>
          <a:p>
            <a:pPr lvl="1"/>
            <a:r>
              <a:rPr lang="en-US" altLang="zh-CN" sz="2200" dirty="0" smtClean="0"/>
              <a:t>Dentists</a:t>
            </a:r>
          </a:p>
          <a:p>
            <a:pPr lvl="1"/>
            <a:r>
              <a:rPr lang="en-US" altLang="zh-CN" sz="2200" dirty="0" smtClean="0"/>
              <a:t>Software developers</a:t>
            </a:r>
          </a:p>
          <a:p>
            <a:pPr lvl="1"/>
            <a:r>
              <a:rPr lang="en-US" altLang="zh-CN" sz="2200" dirty="0" smtClean="0"/>
              <a:t>Others to design implementations of dental records</a:t>
            </a:r>
            <a:endParaRPr lang="zh-CN" altLang="en-US" sz="2200" dirty="0"/>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88352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医院信息系统</a:t>
            </a:r>
            <a:r>
              <a:rPr lang="en-US" altLang="zh-CN" dirty="0" smtClean="0"/>
              <a:t/>
            </a:r>
            <a:br>
              <a:rPr lang="en-US" altLang="zh-CN" dirty="0" smtClean="0"/>
            </a:br>
            <a:r>
              <a:rPr lang="en-US" altLang="zh-CN" sz="2000" dirty="0" smtClean="0"/>
              <a:t>(Hospital Information System, HIS)</a:t>
            </a:r>
            <a:endParaRPr lang="zh-CN" altLang="en-US" sz="2000" dirty="0"/>
          </a:p>
        </p:txBody>
      </p:sp>
      <p:sp>
        <p:nvSpPr>
          <p:cNvPr id="3" name="内容占位符 2"/>
          <p:cNvSpPr>
            <a:spLocks noGrp="1"/>
          </p:cNvSpPr>
          <p:nvPr>
            <p:ph idx="1"/>
          </p:nvPr>
        </p:nvSpPr>
        <p:spPr/>
        <p:txBody>
          <a:bodyPr>
            <a:normAutofit/>
          </a:bodyPr>
          <a:lstStyle/>
          <a:p>
            <a:r>
              <a:rPr lang="zh-CN" altLang="en-US" sz="2400" dirty="0" smtClean="0"/>
              <a:t>利用电子计算机和通讯设备，为医院所属各部门提供</a:t>
            </a:r>
            <a:r>
              <a:rPr lang="zh-CN" altLang="en-US" sz="2400" b="1" dirty="0">
                <a:solidFill>
                  <a:srgbClr val="B31166"/>
                </a:solidFill>
              </a:rPr>
              <a:t>病人诊疗信息</a:t>
            </a:r>
            <a:r>
              <a:rPr lang="zh-CN" altLang="en-US" sz="2400" dirty="0" smtClean="0"/>
              <a:t>和</a:t>
            </a:r>
            <a:r>
              <a:rPr lang="zh-CN" altLang="en-US" sz="2400" b="1" dirty="0">
                <a:solidFill>
                  <a:srgbClr val="B31166"/>
                </a:solidFill>
              </a:rPr>
              <a:t>行政管理信息</a:t>
            </a:r>
            <a:r>
              <a:rPr lang="zh-CN" altLang="en-US" sz="2400" dirty="0" smtClean="0"/>
              <a:t>的</a:t>
            </a:r>
            <a:r>
              <a:rPr lang="zh-CN" altLang="en-US" sz="2400" b="1" dirty="0">
                <a:solidFill>
                  <a:srgbClr val="B31166"/>
                </a:solidFill>
              </a:rPr>
              <a:t>收集</a:t>
            </a:r>
            <a:r>
              <a:rPr lang="zh-CN" altLang="en-US" sz="2400" dirty="0" smtClean="0"/>
              <a:t>、</a:t>
            </a:r>
            <a:r>
              <a:rPr lang="zh-CN" altLang="en-US" sz="2400" b="1" dirty="0">
                <a:solidFill>
                  <a:srgbClr val="B31166"/>
                </a:solidFill>
              </a:rPr>
              <a:t>存储</a:t>
            </a:r>
            <a:r>
              <a:rPr lang="zh-CN" altLang="en-US" sz="2400" dirty="0" smtClean="0"/>
              <a:t>、</a:t>
            </a:r>
            <a:r>
              <a:rPr lang="zh-CN" altLang="en-US" sz="2400" b="1" dirty="0">
                <a:solidFill>
                  <a:srgbClr val="B31166"/>
                </a:solidFill>
              </a:rPr>
              <a:t>处理</a:t>
            </a:r>
            <a:r>
              <a:rPr lang="zh-CN" altLang="en-US" sz="2400" dirty="0" smtClean="0"/>
              <a:t>、</a:t>
            </a:r>
            <a:r>
              <a:rPr lang="zh-CN" altLang="en-US" sz="2400" b="1" dirty="0">
                <a:solidFill>
                  <a:srgbClr val="B31166"/>
                </a:solidFill>
              </a:rPr>
              <a:t>提取</a:t>
            </a:r>
            <a:r>
              <a:rPr lang="zh-CN" altLang="en-US" sz="2400" dirty="0" smtClean="0"/>
              <a:t>和</a:t>
            </a:r>
            <a:r>
              <a:rPr lang="zh-CN" altLang="en-US" sz="2400" b="1" dirty="0">
                <a:solidFill>
                  <a:srgbClr val="B31166"/>
                </a:solidFill>
              </a:rPr>
              <a:t>数据交换</a:t>
            </a:r>
            <a:r>
              <a:rPr lang="zh-CN" altLang="en-US" sz="2400" dirty="0" smtClean="0"/>
              <a:t>的能力，并满足所有授权用户的功能需求。</a:t>
            </a:r>
            <a:endParaRPr lang="zh-CN" altLang="en-US" sz="2400" dirty="0"/>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736867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DIM Statistics</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The DIM represents a comprehensive, hierarchical structure with </a:t>
            </a:r>
            <a:r>
              <a:rPr lang="en-US" altLang="zh-CN" sz="2400" b="1" dirty="0">
                <a:solidFill>
                  <a:srgbClr val="B31166"/>
                </a:solidFill>
              </a:rPr>
              <a:t>a maximum depth of </a:t>
            </a:r>
            <a:r>
              <a:rPr lang="en-US" altLang="zh-CN" sz="2400" b="1" dirty="0" smtClean="0">
                <a:solidFill>
                  <a:srgbClr val="B31166"/>
                </a:solidFill>
              </a:rPr>
              <a:t>5 </a:t>
            </a:r>
            <a:r>
              <a:rPr lang="en-US" altLang="zh-CN" sz="2400" b="1" dirty="0">
                <a:solidFill>
                  <a:srgbClr val="B31166"/>
                </a:solidFill>
              </a:rPr>
              <a:t>levels</a:t>
            </a:r>
            <a:r>
              <a:rPr lang="en-US" altLang="zh-CN" sz="2400" dirty="0" smtClean="0"/>
              <a:t>.</a:t>
            </a:r>
          </a:p>
          <a:p>
            <a:r>
              <a:rPr lang="en-US" altLang="zh-CN" sz="2400" dirty="0" smtClean="0"/>
              <a:t>A total </a:t>
            </a:r>
            <a:r>
              <a:rPr lang="en-US" altLang="zh-CN" sz="2400" b="1" dirty="0">
                <a:solidFill>
                  <a:srgbClr val="B31166"/>
                </a:solidFill>
              </a:rPr>
              <a:t>1005 information items/data elements </a:t>
            </a:r>
            <a:r>
              <a:rPr lang="en-US" altLang="zh-CN" sz="2400" dirty="0" smtClean="0"/>
              <a:t>are organized under </a:t>
            </a:r>
            <a:r>
              <a:rPr lang="en-US" altLang="zh-CN" sz="2400" b="1" dirty="0">
                <a:solidFill>
                  <a:srgbClr val="B31166"/>
                </a:solidFill>
              </a:rPr>
              <a:t>13 main information categories</a:t>
            </a:r>
            <a:r>
              <a:rPr lang="en-US" altLang="zh-CN" sz="2400" dirty="0" smtClean="0"/>
              <a:t> and </a:t>
            </a:r>
            <a:r>
              <a:rPr lang="en-US" altLang="zh-CN" sz="2400" b="1" dirty="0">
                <a:solidFill>
                  <a:srgbClr val="B31166"/>
                </a:solidFill>
              </a:rPr>
              <a:t>43 subcategories</a:t>
            </a:r>
            <a:r>
              <a:rPr lang="en-US" altLang="zh-CN" sz="2400" b="1" dirty="0">
                <a:solidFill>
                  <a:srgbClr val="ACD433"/>
                </a:solidFill>
              </a:rPr>
              <a:t> </a:t>
            </a:r>
            <a:r>
              <a:rPr lang="en-US" altLang="zh-CN" sz="2400" dirty="0" smtClean="0"/>
              <a:t>representing a total of </a:t>
            </a:r>
            <a:r>
              <a:rPr lang="en-US" altLang="zh-CN" sz="2400" b="1" dirty="0">
                <a:solidFill>
                  <a:srgbClr val="B31166"/>
                </a:solidFill>
              </a:rPr>
              <a:t>155 classes</a:t>
            </a:r>
            <a:r>
              <a:rPr lang="en-US" altLang="zh-CN" sz="2400" dirty="0" smtClean="0"/>
              <a:t>.</a:t>
            </a:r>
          </a:p>
          <a:p>
            <a:r>
              <a:rPr lang="en-US" altLang="zh-CN" sz="2400" dirty="0" smtClean="0"/>
              <a:t>The two primary types of relationships used in DIM are </a:t>
            </a:r>
            <a:r>
              <a:rPr lang="en-US" altLang="zh-CN" sz="2400" b="1" dirty="0">
                <a:solidFill>
                  <a:srgbClr val="B31166"/>
                </a:solidFill>
              </a:rPr>
              <a:t>Generalization</a:t>
            </a:r>
            <a:r>
              <a:rPr lang="en-US" altLang="zh-CN" sz="2400" dirty="0" smtClean="0"/>
              <a:t> and </a:t>
            </a:r>
            <a:r>
              <a:rPr lang="en-US" altLang="zh-CN" sz="2400" b="1" dirty="0">
                <a:solidFill>
                  <a:srgbClr val="B31166"/>
                </a:solidFill>
              </a:rPr>
              <a:t>Referencing</a:t>
            </a:r>
            <a:r>
              <a:rPr lang="en-US" altLang="zh-CN" sz="2400" b="1" dirty="0">
                <a:solidFill>
                  <a:srgbClr val="ACD433"/>
                </a:solidFill>
              </a:rPr>
              <a:t>.</a:t>
            </a:r>
            <a:endParaRPr lang="zh-CN" altLang="en-US" sz="2400" b="1" dirty="0">
              <a:solidFill>
                <a:srgbClr val="ACD433"/>
              </a:solidFill>
            </a:endParaRPr>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90656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21</a:t>
            </a:fld>
            <a:endParaRPr lang="en-US" dirty="0"/>
          </a:p>
        </p:txBody>
      </p:sp>
      <p:pic>
        <p:nvPicPr>
          <p:cNvPr id="5" name="图片 4"/>
          <p:cNvPicPr>
            <a:picLocks noChangeAspect="1"/>
          </p:cNvPicPr>
          <p:nvPr/>
        </p:nvPicPr>
        <p:blipFill>
          <a:blip r:embed="rId3"/>
          <a:stretch>
            <a:fillRect/>
          </a:stretch>
        </p:blipFill>
        <p:spPr>
          <a:xfrm>
            <a:off x="621882" y="173765"/>
            <a:ext cx="7900235" cy="6510469"/>
          </a:xfrm>
          <a:prstGeom prst="rect">
            <a:avLst/>
          </a:prstGeom>
        </p:spPr>
      </p:pic>
      <p:sp>
        <p:nvSpPr>
          <p:cNvPr id="7" name="矩形 6">
            <a:hlinkClick r:id="" action="ppaction://hlinkshowjump?jump=nextslide"/>
          </p:cNvPr>
          <p:cNvSpPr/>
          <p:nvPr/>
        </p:nvSpPr>
        <p:spPr>
          <a:xfrm>
            <a:off x="1093694" y="4303058"/>
            <a:ext cx="1093694" cy="6992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81799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grpId="1" nodeType="after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22</a:t>
            </a:fld>
            <a:endParaRPr lang="en-US" dirty="0"/>
          </a:p>
        </p:txBody>
      </p:sp>
      <p:pic>
        <p:nvPicPr>
          <p:cNvPr id="8" name="图片 7"/>
          <p:cNvPicPr>
            <a:picLocks noChangeAspect="1"/>
          </p:cNvPicPr>
          <p:nvPr/>
        </p:nvPicPr>
        <p:blipFill>
          <a:blip r:embed="rId3"/>
          <a:stretch>
            <a:fillRect/>
          </a:stretch>
        </p:blipFill>
        <p:spPr>
          <a:xfrm>
            <a:off x="-150168" y="1452750"/>
            <a:ext cx="9444335" cy="3952500"/>
          </a:xfrm>
          <a:prstGeom prst="rect">
            <a:avLst/>
          </a:prstGeom>
        </p:spPr>
      </p:pic>
      <p:sp>
        <p:nvSpPr>
          <p:cNvPr id="9" name="矩形 8">
            <a:hlinkClick r:id="" action="ppaction://hlinkshowjump?jump=nextslide"/>
          </p:cNvPr>
          <p:cNvSpPr/>
          <p:nvPr/>
        </p:nvSpPr>
        <p:spPr>
          <a:xfrm>
            <a:off x="1936376" y="3263153"/>
            <a:ext cx="1541930" cy="609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0995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2" presetClass="emph" presetSubtype="0" fill="hold" grpId="1"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23</a:t>
            </a:fld>
            <a:endParaRPr lang="en-US" dirty="0"/>
          </a:p>
        </p:txBody>
      </p:sp>
      <p:pic>
        <p:nvPicPr>
          <p:cNvPr id="5" name="图片 4"/>
          <p:cNvPicPr>
            <a:picLocks noChangeAspect="1"/>
          </p:cNvPicPr>
          <p:nvPr/>
        </p:nvPicPr>
        <p:blipFill>
          <a:blip r:embed="rId3"/>
          <a:stretch>
            <a:fillRect/>
          </a:stretch>
        </p:blipFill>
        <p:spPr>
          <a:xfrm>
            <a:off x="-72554" y="871031"/>
            <a:ext cx="9289108" cy="5115938"/>
          </a:xfrm>
          <a:prstGeom prst="rect">
            <a:avLst/>
          </a:prstGeom>
        </p:spPr>
      </p:pic>
      <p:sp>
        <p:nvSpPr>
          <p:cNvPr id="6" name="矩形 5">
            <a:hlinkClick r:id="" action="ppaction://hlinkshowjump?jump=nextslide"/>
          </p:cNvPr>
          <p:cNvSpPr/>
          <p:nvPr/>
        </p:nvSpPr>
        <p:spPr>
          <a:xfrm>
            <a:off x="7678616" y="3603812"/>
            <a:ext cx="1250231"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6176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grpId="1" nodeType="after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24</a:t>
            </a:fld>
            <a:endParaRPr lang="en-US" dirty="0"/>
          </a:p>
        </p:txBody>
      </p:sp>
      <p:pic>
        <p:nvPicPr>
          <p:cNvPr id="5" name="图片 4"/>
          <p:cNvPicPr>
            <a:picLocks noChangeAspect="1"/>
          </p:cNvPicPr>
          <p:nvPr/>
        </p:nvPicPr>
        <p:blipFill>
          <a:blip r:embed="rId3"/>
          <a:stretch>
            <a:fillRect/>
          </a:stretch>
        </p:blipFill>
        <p:spPr>
          <a:xfrm>
            <a:off x="71716" y="1511283"/>
            <a:ext cx="8982636" cy="4045373"/>
          </a:xfrm>
          <a:prstGeom prst="rect">
            <a:avLst/>
          </a:prstGeom>
        </p:spPr>
      </p:pic>
      <p:sp>
        <p:nvSpPr>
          <p:cNvPr id="7" name="矩形 6">
            <a:hlinkClick r:id="" action="ppaction://hlinkshowjump?jump=nextslide"/>
          </p:cNvPr>
          <p:cNvSpPr/>
          <p:nvPr/>
        </p:nvSpPr>
        <p:spPr>
          <a:xfrm>
            <a:off x="7584487" y="2964516"/>
            <a:ext cx="1272989" cy="5694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33309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grpId="1" nodeType="after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25</a:t>
            </a:fld>
            <a:endParaRPr lang="en-US" dirty="0"/>
          </a:p>
        </p:txBody>
      </p:sp>
      <p:pic>
        <p:nvPicPr>
          <p:cNvPr id="5" name="图片 4"/>
          <p:cNvPicPr>
            <a:picLocks noChangeAspect="1"/>
          </p:cNvPicPr>
          <p:nvPr/>
        </p:nvPicPr>
        <p:blipFill>
          <a:blip r:embed="rId3"/>
          <a:stretch>
            <a:fillRect/>
          </a:stretch>
        </p:blipFill>
        <p:spPr>
          <a:xfrm>
            <a:off x="0" y="1229163"/>
            <a:ext cx="8624394" cy="4149661"/>
          </a:xfrm>
          <a:prstGeom prst="rect">
            <a:avLst/>
          </a:prstGeom>
        </p:spPr>
      </p:pic>
      <p:sp>
        <p:nvSpPr>
          <p:cNvPr id="6" name="矩形 5">
            <a:hlinkClick r:id="" action="ppaction://hlinkshowjump?jump=nextslide"/>
          </p:cNvPr>
          <p:cNvSpPr/>
          <p:nvPr/>
        </p:nvSpPr>
        <p:spPr>
          <a:xfrm>
            <a:off x="161365" y="2545976"/>
            <a:ext cx="1021977" cy="4303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7468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grpId="1" nodeType="after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76" y="70066"/>
            <a:ext cx="7153935" cy="6671390"/>
          </a:xfrm>
        </p:spPr>
      </p:pic>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808314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76" y="70066"/>
            <a:ext cx="7153935" cy="6671390"/>
          </a:xfrm>
        </p:spPr>
      </p:pic>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27</a:t>
            </a:fld>
            <a:endParaRPr lang="en-US"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19" y="141783"/>
            <a:ext cx="6521886" cy="2726921"/>
          </a:xfrm>
          <a:prstGeom prst="rect">
            <a:avLst/>
          </a:prstGeom>
        </p:spPr>
      </p:pic>
    </p:spTree>
    <p:extLst>
      <p:ext uri="{BB962C8B-B14F-4D97-AF65-F5344CB8AC3E}">
        <p14:creationId xmlns:p14="http://schemas.microsoft.com/office/powerpoint/2010/main" val="1328280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FHIR - Observation</a:t>
            </a:r>
            <a:endParaRPr lang="zh-CN" altLang="en-US" dirty="0"/>
          </a:p>
        </p:txBody>
      </p:sp>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1347" y="2737456"/>
            <a:ext cx="6230219" cy="2695951"/>
          </a:xfrm>
        </p:spPr>
      </p:pic>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4087323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ObervationType</a:t>
            </a:r>
            <a:endParaRPr lang="zh-CN" altLang="en-US" dirty="0"/>
          </a:p>
        </p:txBody>
      </p:sp>
      <p:sp>
        <p:nvSpPr>
          <p:cNvPr id="3" name="内容占位符 2"/>
          <p:cNvSpPr>
            <a:spLocks noGrp="1"/>
          </p:cNvSpPr>
          <p:nvPr>
            <p:ph idx="1"/>
          </p:nvPr>
        </p:nvSpPr>
        <p:spPr/>
        <p:txBody>
          <a:bodyPr>
            <a:normAutofit lnSpcReduction="10000"/>
          </a:bodyPr>
          <a:lstStyle/>
          <a:p>
            <a:r>
              <a:rPr lang="en-US" altLang="zh-CN" sz="2400" dirty="0" smtClean="0"/>
              <a:t>This is a value set defined by the FHIR project.</a:t>
            </a:r>
          </a:p>
          <a:p>
            <a:r>
              <a:rPr lang="en-US" altLang="zh-CN" sz="2400" dirty="0" smtClean="0"/>
              <a:t>This value set includes all LOINC codes.</a:t>
            </a:r>
          </a:p>
          <a:p>
            <a:r>
              <a:rPr lang="en-US" altLang="zh-CN" sz="2400" dirty="0" smtClean="0"/>
              <a:t>This value set includes codes defined in other code systems, using the following rules: Include all codes defined in </a:t>
            </a:r>
            <a:r>
              <a:rPr lang="en-US" altLang="zh-CN" sz="2400" dirty="0" smtClean="0">
                <a:solidFill>
                  <a:srgbClr val="B31166"/>
                </a:solidFill>
                <a:hlinkClick r:id="rId3"/>
              </a:rPr>
              <a:t>http://loinc.org</a:t>
            </a:r>
            <a:endParaRPr lang="en-US" altLang="zh-CN" sz="2400" dirty="0" smtClean="0">
              <a:solidFill>
                <a:srgbClr val="B31166"/>
              </a:solidFill>
            </a:endParaRPr>
          </a:p>
          <a:p>
            <a:r>
              <a:rPr lang="en-US" altLang="zh-CN" sz="2400" dirty="0" smtClean="0">
                <a:solidFill>
                  <a:srgbClr val="B31166"/>
                </a:solidFill>
              </a:rPr>
              <a:t>LOINC(</a:t>
            </a:r>
            <a:r>
              <a:rPr lang="zh-CN" altLang="en-US" sz="2400" dirty="0" smtClean="0">
                <a:solidFill>
                  <a:srgbClr val="B31166"/>
                </a:solidFill>
              </a:rPr>
              <a:t>观测指标标识符逻辑命名与编码系统</a:t>
            </a:r>
            <a:r>
              <a:rPr lang="en-US" altLang="zh-CN" sz="2400" dirty="0" smtClean="0">
                <a:solidFill>
                  <a:srgbClr val="B31166"/>
                </a:solidFill>
              </a:rPr>
              <a:t>)</a:t>
            </a:r>
            <a:r>
              <a:rPr lang="zh-CN" altLang="en-US" sz="2400" dirty="0" smtClean="0">
                <a:solidFill>
                  <a:srgbClr val="B31166"/>
                </a:solidFill>
              </a:rPr>
              <a:t>是一部数据库和通知标准，用于标识检验医学及临床观测指标。</a:t>
            </a:r>
            <a:r>
              <a:rPr lang="en-US" altLang="zh-CN" sz="2400" dirty="0" smtClean="0">
                <a:solidFill>
                  <a:srgbClr val="B31166"/>
                </a:solidFill>
              </a:rPr>
              <a:t>LOINC</a:t>
            </a:r>
            <a:r>
              <a:rPr lang="zh-CN" altLang="en-US" sz="2400" dirty="0" smtClean="0">
                <a:solidFill>
                  <a:srgbClr val="B31166"/>
                </a:solidFill>
              </a:rPr>
              <a:t>术语涉及用于临床医疗护理、结局管理和临床研究等目的的各种临床观测指标，如血红蛋白、血清钾、各种生命体重等。</a:t>
            </a:r>
            <a:endParaRPr lang="zh-CN" altLang="en-US" sz="2400" dirty="0">
              <a:solidFill>
                <a:srgbClr val="B31166"/>
              </a:solidFill>
            </a:endParaRPr>
          </a:p>
        </p:txBody>
      </p:sp>
      <p:sp>
        <p:nvSpPr>
          <p:cNvPr id="4" name="灯片编号占位符 3"/>
          <p:cNvSpPr>
            <a:spLocks noGrp="1"/>
          </p:cNvSpPr>
          <p:nvPr>
            <p:ph type="sldNum" sz="quarter" idx="12"/>
          </p:nvPr>
        </p:nvSpPr>
        <p:spPr/>
        <p:txBody>
          <a:bodyPr/>
          <a:lstStyle/>
          <a:p>
            <a:r>
              <a:rPr lang="en-US" dirty="0" smtClean="0"/>
              <a:t>29</a:t>
            </a:r>
            <a:endParaRPr lang="en-US" dirty="0"/>
          </a:p>
        </p:txBody>
      </p:sp>
    </p:spTree>
    <p:extLst>
      <p:ext uri="{BB962C8B-B14F-4D97-AF65-F5344CB8AC3E}">
        <p14:creationId xmlns:p14="http://schemas.microsoft.com/office/powerpoint/2010/main" val="2056635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实验室信息管理系统</a:t>
            </a:r>
            <a:r>
              <a:rPr lang="en-US" altLang="zh-CN" dirty="0" smtClean="0"/>
              <a:t/>
            </a:r>
            <a:br>
              <a:rPr lang="en-US" altLang="zh-CN" dirty="0" smtClean="0"/>
            </a:br>
            <a:r>
              <a:rPr lang="en-US" altLang="zh-CN" sz="2000" dirty="0" smtClean="0"/>
              <a:t>(Laboratory Information Management System, LIS)</a:t>
            </a:r>
            <a:endParaRPr lang="zh-CN" altLang="en-US" sz="2000" dirty="0"/>
          </a:p>
        </p:txBody>
      </p:sp>
      <p:sp>
        <p:nvSpPr>
          <p:cNvPr id="3" name="内容占位符 2"/>
          <p:cNvSpPr>
            <a:spLocks noGrp="1"/>
          </p:cNvSpPr>
          <p:nvPr>
            <p:ph idx="1"/>
          </p:nvPr>
        </p:nvSpPr>
        <p:spPr/>
        <p:txBody>
          <a:bodyPr>
            <a:normAutofit/>
          </a:bodyPr>
          <a:lstStyle/>
          <a:p>
            <a:r>
              <a:rPr lang="zh-CN" altLang="en-US" sz="2400" dirty="0" smtClean="0"/>
              <a:t>专为医院</a:t>
            </a:r>
            <a:r>
              <a:rPr lang="zh-CN" altLang="en-US" sz="2400" b="1" dirty="0">
                <a:solidFill>
                  <a:srgbClr val="B31166"/>
                </a:solidFill>
              </a:rPr>
              <a:t>检验科</a:t>
            </a:r>
            <a:r>
              <a:rPr lang="zh-CN" altLang="en-US" sz="2400" dirty="0" smtClean="0"/>
              <a:t>设计的一套信息管理系统，能将</a:t>
            </a:r>
            <a:r>
              <a:rPr lang="zh-CN" altLang="en-US" sz="2400" b="1" dirty="0">
                <a:solidFill>
                  <a:srgbClr val="B31166"/>
                </a:solidFill>
              </a:rPr>
              <a:t>实验仪器</a:t>
            </a:r>
            <a:r>
              <a:rPr lang="zh-CN" altLang="en-US" sz="2400" dirty="0" smtClean="0"/>
              <a:t>与</a:t>
            </a:r>
            <a:r>
              <a:rPr lang="zh-CN" altLang="en-US" sz="2400" b="1" dirty="0">
                <a:solidFill>
                  <a:srgbClr val="B31166"/>
                </a:solidFill>
              </a:rPr>
              <a:t>计算机</a:t>
            </a:r>
            <a:r>
              <a:rPr lang="zh-CN" altLang="en-US" sz="2400" dirty="0" smtClean="0"/>
              <a:t>组成网络，使</a:t>
            </a:r>
            <a:r>
              <a:rPr lang="zh-CN" altLang="en-US" sz="2400" b="1" dirty="0">
                <a:solidFill>
                  <a:srgbClr val="B31166"/>
                </a:solidFill>
              </a:rPr>
              <a:t>病人样品登录</a:t>
            </a:r>
            <a:r>
              <a:rPr lang="zh-CN" altLang="en-US" sz="2400" dirty="0" smtClean="0"/>
              <a:t>、</a:t>
            </a:r>
            <a:r>
              <a:rPr lang="zh-CN" altLang="en-US" sz="2400" b="1" dirty="0">
                <a:solidFill>
                  <a:srgbClr val="B31166"/>
                </a:solidFill>
              </a:rPr>
              <a:t>实验数据存取</a:t>
            </a:r>
            <a:r>
              <a:rPr lang="zh-CN" altLang="en-US" sz="2400" dirty="0" smtClean="0"/>
              <a:t>、</a:t>
            </a:r>
            <a:r>
              <a:rPr lang="zh-CN" altLang="en-US" sz="2400" b="1" dirty="0">
                <a:solidFill>
                  <a:srgbClr val="B31166"/>
                </a:solidFill>
              </a:rPr>
              <a:t>报告审核</a:t>
            </a:r>
            <a:r>
              <a:rPr lang="zh-CN" altLang="en-US" sz="2400" dirty="0" smtClean="0"/>
              <a:t>、</a:t>
            </a:r>
            <a:r>
              <a:rPr lang="zh-CN" altLang="en-US" sz="2400" b="1" dirty="0">
                <a:solidFill>
                  <a:srgbClr val="B31166"/>
                </a:solidFill>
              </a:rPr>
              <a:t>打印分发</a:t>
            </a:r>
            <a:r>
              <a:rPr lang="zh-CN" altLang="en-US" sz="2400" dirty="0" smtClean="0"/>
              <a:t>，</a:t>
            </a:r>
            <a:r>
              <a:rPr lang="zh-CN" altLang="en-US" sz="2400" b="1" dirty="0">
                <a:solidFill>
                  <a:srgbClr val="B31166"/>
                </a:solidFill>
              </a:rPr>
              <a:t>实验数据统计分析</a:t>
            </a:r>
            <a:r>
              <a:rPr lang="zh-CN" altLang="en-US" sz="2400" dirty="0" smtClean="0"/>
              <a:t>等繁杂的操作过程实现了智能化、自动化和规范化管理。有助于提高实验室的整体管理水平，减少漏洞，提高检验质量。</a:t>
            </a:r>
            <a:endParaRPr lang="zh-CN" altLang="en-US" sz="2400" dirty="0"/>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633967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病</a:t>
            </a:r>
            <a:r>
              <a:rPr lang="zh-CN" altLang="en-US" dirty="0" smtClean="0"/>
              <a:t>患教育画图板</a:t>
            </a:r>
            <a:endParaRPr lang="zh-CN" altLang="en-US" dirty="0"/>
          </a:p>
        </p:txBody>
      </p:sp>
      <p:sp>
        <p:nvSpPr>
          <p:cNvPr id="3" name="内容占位符 2"/>
          <p:cNvSpPr>
            <a:spLocks noGrp="1"/>
          </p:cNvSpPr>
          <p:nvPr>
            <p:ph idx="1"/>
          </p:nvPr>
        </p:nvSpPr>
        <p:spPr/>
        <p:txBody>
          <a:bodyPr/>
          <a:lstStyle/>
          <a:p>
            <a:endParaRPr lang="zh-CN" altLang="en-US"/>
          </a:p>
        </p:txBody>
      </p:sp>
      <p:pic>
        <p:nvPicPr>
          <p:cNvPr id="5" name="图片 4">
            <a:hlinkClick r:id="rId3" action="ppaction://program"/>
          </p:cNvPr>
          <p:cNvPicPr>
            <a:picLocks noChangeAspect="1"/>
          </p:cNvPicPr>
          <p:nvPr/>
        </p:nvPicPr>
        <p:blipFill>
          <a:blip r:embed="rId4"/>
          <a:stretch>
            <a:fillRect/>
          </a:stretch>
        </p:blipFill>
        <p:spPr>
          <a:xfrm>
            <a:off x="209453" y="1719473"/>
            <a:ext cx="8915400" cy="4732382"/>
          </a:xfrm>
          <a:prstGeom prst="rect">
            <a:avLst/>
          </a:prstGeom>
        </p:spPr>
      </p:pic>
      <p:sp>
        <p:nvSpPr>
          <p:cNvPr id="4" name="灯片编号占位符 3"/>
          <p:cNvSpPr>
            <a:spLocks noGrp="1"/>
          </p:cNvSpPr>
          <p:nvPr>
            <p:ph type="sldNum" sz="quarter" idx="12"/>
          </p:nvPr>
        </p:nvSpPr>
        <p:spPr/>
        <p:txBody>
          <a:bodyPr/>
          <a:lstStyle/>
          <a:p>
            <a:r>
              <a:rPr lang="en-US" dirty="0" smtClean="0"/>
              <a:t>30</a:t>
            </a:r>
            <a:endParaRPr lang="en-US" dirty="0"/>
          </a:p>
        </p:txBody>
      </p:sp>
    </p:spTree>
    <p:extLst>
      <p:ext uri="{BB962C8B-B14F-4D97-AF65-F5344CB8AC3E}">
        <p14:creationId xmlns:p14="http://schemas.microsoft.com/office/powerpoint/2010/main" val="48184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放射信息管理系统</a:t>
            </a:r>
            <a:r>
              <a:rPr lang="en-US" altLang="zh-CN" dirty="0" smtClean="0"/>
              <a:t/>
            </a:r>
            <a:br>
              <a:rPr lang="en-US" altLang="zh-CN" dirty="0" smtClean="0"/>
            </a:br>
            <a:r>
              <a:rPr lang="en-US" altLang="zh-CN" sz="2000" dirty="0" smtClean="0"/>
              <a:t>(Radiology information system, RIS)</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优化医院</a:t>
            </a:r>
            <a:r>
              <a:rPr lang="zh-CN" altLang="en-US" sz="2400" b="1" dirty="0">
                <a:solidFill>
                  <a:srgbClr val="B31166"/>
                </a:solidFill>
              </a:rPr>
              <a:t>放射科工作流程管理</a:t>
            </a:r>
            <a:r>
              <a:rPr lang="zh-CN" altLang="en-US" sz="2400" dirty="0" smtClean="0"/>
              <a:t>的软件系统，一个典型的流程包括</a:t>
            </a:r>
            <a:r>
              <a:rPr lang="zh-CN" altLang="en-US" sz="2400" b="1" dirty="0">
                <a:solidFill>
                  <a:srgbClr val="B31166"/>
                </a:solidFill>
              </a:rPr>
              <a:t>登记预约</a:t>
            </a:r>
            <a:r>
              <a:rPr lang="zh-CN" altLang="en-US" sz="2400" dirty="0" smtClean="0"/>
              <a:t>、</a:t>
            </a:r>
            <a:r>
              <a:rPr lang="zh-CN" altLang="en-US" sz="2400" b="1" dirty="0">
                <a:solidFill>
                  <a:srgbClr val="B31166"/>
                </a:solidFill>
              </a:rPr>
              <a:t>就诊</a:t>
            </a:r>
            <a:r>
              <a:rPr lang="zh-CN" altLang="en-US" sz="2400" dirty="0" smtClean="0"/>
              <a:t>、</a:t>
            </a:r>
            <a:r>
              <a:rPr lang="zh-CN" altLang="en-US" sz="2400" b="1" dirty="0">
                <a:solidFill>
                  <a:srgbClr val="B31166"/>
                </a:solidFill>
              </a:rPr>
              <a:t>产生影像</a:t>
            </a:r>
            <a:r>
              <a:rPr lang="zh-CN" altLang="en-US" sz="2400" dirty="0" smtClean="0"/>
              <a:t>、</a:t>
            </a:r>
            <a:r>
              <a:rPr lang="zh-CN" altLang="en-US" sz="2400" b="1" dirty="0">
                <a:solidFill>
                  <a:srgbClr val="B31166"/>
                </a:solidFill>
              </a:rPr>
              <a:t>出片</a:t>
            </a:r>
            <a:r>
              <a:rPr lang="zh-CN" altLang="en-US" sz="2400" dirty="0" smtClean="0"/>
              <a:t>、</a:t>
            </a:r>
            <a:r>
              <a:rPr lang="zh-CN" altLang="en-US" sz="2400" b="1" dirty="0">
                <a:solidFill>
                  <a:srgbClr val="B31166"/>
                </a:solidFill>
              </a:rPr>
              <a:t>报告</a:t>
            </a:r>
            <a:r>
              <a:rPr lang="zh-CN" altLang="en-US" sz="2400" dirty="0" smtClean="0"/>
              <a:t>、</a:t>
            </a:r>
            <a:r>
              <a:rPr lang="zh-CN" altLang="en-US" sz="2400" b="1" dirty="0">
                <a:solidFill>
                  <a:srgbClr val="B31166"/>
                </a:solidFill>
              </a:rPr>
              <a:t>审核</a:t>
            </a:r>
            <a:r>
              <a:rPr lang="zh-CN" altLang="en-US" sz="2400" dirty="0" smtClean="0"/>
              <a:t>、</a:t>
            </a:r>
            <a:r>
              <a:rPr lang="zh-CN" altLang="en-US" sz="2400" b="1" dirty="0">
                <a:solidFill>
                  <a:srgbClr val="B31166"/>
                </a:solidFill>
              </a:rPr>
              <a:t>发片</a:t>
            </a:r>
            <a:r>
              <a:rPr lang="zh-CN" altLang="en-US" sz="2400" dirty="0" smtClean="0"/>
              <a:t>等环节。</a:t>
            </a:r>
            <a:endParaRPr lang="zh-CN" altLang="en-US" sz="2400" dirty="0"/>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312445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电子病历</a:t>
            </a:r>
            <a:r>
              <a:rPr lang="en-US" altLang="zh-CN" dirty="0" smtClean="0"/>
              <a:t/>
            </a:r>
            <a:br>
              <a:rPr lang="en-US" altLang="zh-CN" dirty="0" smtClean="0"/>
            </a:br>
            <a:r>
              <a:rPr lang="en-US" altLang="zh-CN" sz="2000" dirty="0" smtClean="0"/>
              <a:t>(Electronic Medical Record, EMR)</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将传统的纸病历完全电子化，并提供</a:t>
            </a:r>
            <a:r>
              <a:rPr lang="zh-CN" altLang="en-US" sz="2400" b="1" dirty="0">
                <a:solidFill>
                  <a:srgbClr val="B31166"/>
                </a:solidFill>
              </a:rPr>
              <a:t>电子贮存</a:t>
            </a:r>
            <a:r>
              <a:rPr lang="zh-CN" altLang="en-US" sz="2400" dirty="0" smtClean="0"/>
              <a:t>、</a:t>
            </a:r>
            <a:r>
              <a:rPr lang="zh-CN" altLang="en-US" sz="2400" b="1" dirty="0">
                <a:solidFill>
                  <a:srgbClr val="B31166"/>
                </a:solidFill>
              </a:rPr>
              <a:t>查询</a:t>
            </a:r>
            <a:r>
              <a:rPr lang="zh-CN" altLang="en-US" sz="2400" dirty="0" smtClean="0"/>
              <a:t>、</a:t>
            </a:r>
            <a:r>
              <a:rPr lang="zh-CN" altLang="en-US" sz="2400" b="1" dirty="0">
                <a:solidFill>
                  <a:srgbClr val="B31166"/>
                </a:solidFill>
              </a:rPr>
              <a:t>统计</a:t>
            </a:r>
            <a:r>
              <a:rPr lang="zh-CN" altLang="en-US" sz="2400" dirty="0" smtClean="0"/>
              <a:t>、</a:t>
            </a:r>
            <a:r>
              <a:rPr lang="zh-CN" altLang="en-US" sz="2400" b="1" dirty="0">
                <a:solidFill>
                  <a:srgbClr val="B31166"/>
                </a:solidFill>
              </a:rPr>
              <a:t>数据交换</a:t>
            </a:r>
            <a:r>
              <a:rPr lang="zh-CN" altLang="en-US" sz="2400" dirty="0" smtClean="0"/>
              <a:t>等管理模式，它是信息技术和网络技术在医疗领域应用的必然产物，是医院计算机网络化管理的必然趋势，目前该领域研究已成为一个新的研究应用热点。</a:t>
            </a:r>
            <a:endParaRPr lang="zh-CN" altLang="en-US" sz="2400" dirty="0"/>
          </a:p>
        </p:txBody>
      </p:sp>
      <p:sp>
        <p:nvSpPr>
          <p:cNvPr id="4" name="灯片编号占位符 3"/>
          <p:cNvSpPr>
            <a:spLocks noGrp="1"/>
          </p:cNvSpPr>
          <p:nvPr>
            <p:ph type="sldNum" sz="quarter" idx="4294967295"/>
          </p:nvPr>
        </p:nvSpPr>
        <p:spPr>
          <a:xfrm>
            <a:off x="7678616" y="295730"/>
            <a:ext cx="791308" cy="767687"/>
          </a:xfrm>
          <a:prstGeom prst="rect">
            <a:avLst/>
          </a:prstGeom>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916488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CDA</a:t>
            </a:r>
            <a:r>
              <a:rPr lang="zh-CN" altLang="en-US" dirty="0"/>
              <a:t>（临床</a:t>
            </a:r>
            <a:r>
              <a:rPr lang="zh-CN" altLang="en-US" dirty="0" smtClean="0"/>
              <a:t>文档架构）</a:t>
            </a:r>
            <a:endParaRPr lang="zh-CN" altLang="en-US" dirty="0"/>
          </a:p>
        </p:txBody>
      </p:sp>
      <p:sp>
        <p:nvSpPr>
          <p:cNvPr id="3" name="内容占位符 2"/>
          <p:cNvSpPr>
            <a:spLocks noGrp="1"/>
          </p:cNvSpPr>
          <p:nvPr>
            <p:ph idx="1"/>
          </p:nvPr>
        </p:nvSpPr>
        <p:spPr/>
        <p:txBody>
          <a:bodyPr>
            <a:normAutofit lnSpcReduction="10000"/>
          </a:bodyPr>
          <a:lstStyle/>
          <a:p>
            <a:r>
              <a:rPr lang="en-US" altLang="zh-CN" sz="2400" dirty="0" smtClean="0"/>
              <a:t>1997</a:t>
            </a:r>
            <a:r>
              <a:rPr lang="zh-CN" altLang="en-US" sz="2400" dirty="0" smtClean="0"/>
              <a:t>年开发征求意见稿；</a:t>
            </a:r>
            <a:endParaRPr lang="en-US" altLang="zh-CN" sz="2400" dirty="0" smtClean="0"/>
          </a:p>
          <a:p>
            <a:r>
              <a:rPr lang="en-US" altLang="zh-CN" sz="2400" dirty="0" smtClean="0"/>
              <a:t>2000</a:t>
            </a:r>
            <a:r>
              <a:rPr lang="zh-CN" altLang="en-US" sz="2400" dirty="0" smtClean="0"/>
              <a:t>年</a:t>
            </a:r>
            <a:r>
              <a:rPr lang="en-US" altLang="zh-CN" sz="2400" dirty="0" smtClean="0"/>
              <a:t>CDA Release 1</a:t>
            </a:r>
            <a:r>
              <a:rPr lang="zh-CN" altLang="en-US" sz="2400" dirty="0" smtClean="0"/>
              <a:t>通过；</a:t>
            </a:r>
            <a:endParaRPr lang="en-US" altLang="zh-CN" sz="2400" dirty="0" smtClean="0"/>
          </a:p>
          <a:p>
            <a:r>
              <a:rPr lang="en-US" altLang="zh-CN" sz="2400" dirty="0" smtClean="0"/>
              <a:t>2005</a:t>
            </a:r>
            <a:r>
              <a:rPr lang="zh-CN" altLang="en-US" sz="2400" dirty="0" smtClean="0"/>
              <a:t>年</a:t>
            </a:r>
            <a:r>
              <a:rPr lang="en-US" altLang="zh-CN" sz="2400" dirty="0" smtClean="0"/>
              <a:t>CDA Release 2</a:t>
            </a:r>
            <a:r>
              <a:rPr lang="zh-CN" altLang="en-US" sz="2400" dirty="0" smtClean="0"/>
              <a:t>通过；</a:t>
            </a:r>
            <a:endParaRPr lang="en-US" altLang="zh-CN" sz="2400" dirty="0" smtClean="0"/>
          </a:p>
          <a:p>
            <a:r>
              <a:rPr lang="en-US" altLang="zh-CN" sz="2400" dirty="0" smtClean="0"/>
              <a:t>2009</a:t>
            </a:r>
            <a:r>
              <a:rPr lang="zh-CN" altLang="en-US" sz="2400" dirty="0" smtClean="0"/>
              <a:t>年</a:t>
            </a:r>
            <a:r>
              <a:rPr lang="en-US" altLang="zh-CN" sz="2400" dirty="0" smtClean="0"/>
              <a:t>ISO</a:t>
            </a:r>
            <a:r>
              <a:rPr lang="zh-CN" altLang="en-US" sz="2400" dirty="0" smtClean="0"/>
              <a:t>承认</a:t>
            </a:r>
            <a:r>
              <a:rPr lang="en-US" altLang="zh-CN" sz="2400" dirty="0" smtClean="0"/>
              <a:t>CDA Release 2</a:t>
            </a:r>
            <a:r>
              <a:rPr lang="zh-CN" altLang="en-US" sz="2400" dirty="0" smtClean="0"/>
              <a:t>；</a:t>
            </a:r>
            <a:endParaRPr lang="en-US" altLang="zh-CN" sz="2400" dirty="0" smtClean="0"/>
          </a:p>
          <a:p>
            <a:r>
              <a:rPr lang="en-US" altLang="zh-CN" sz="2400" dirty="0" smtClean="0"/>
              <a:t>2009</a:t>
            </a:r>
            <a:r>
              <a:rPr lang="zh-CN" altLang="en-US" sz="2400" dirty="0" smtClean="0"/>
              <a:t>年</a:t>
            </a:r>
            <a:r>
              <a:rPr lang="en-US" altLang="zh-CN" sz="2400" dirty="0" smtClean="0"/>
              <a:t>CDA Release 3</a:t>
            </a:r>
            <a:r>
              <a:rPr lang="zh-CN" altLang="en-US" sz="2400" dirty="0" smtClean="0"/>
              <a:t>开始征求意见稿。</a:t>
            </a:r>
            <a:endParaRPr lang="en-US" altLang="zh-CN" sz="2400" dirty="0" smtClean="0"/>
          </a:p>
          <a:p>
            <a:r>
              <a:rPr lang="en-US" altLang="zh-CN" sz="2400" dirty="0" smtClean="0"/>
              <a:t>HL7 CDA</a:t>
            </a:r>
            <a:r>
              <a:rPr lang="zh-CN" altLang="en-US" sz="2400" dirty="0" smtClean="0"/>
              <a:t>是</a:t>
            </a:r>
            <a:r>
              <a:rPr lang="en-US" altLang="zh-CN" sz="2400" dirty="0" smtClean="0"/>
              <a:t>HL7</a:t>
            </a:r>
            <a:r>
              <a:rPr lang="zh-CN" altLang="en-US" sz="2400" dirty="0" smtClean="0"/>
              <a:t>组织定义的临床文档架构，主要目的是为临床信息的交换提供一个统一的</a:t>
            </a:r>
            <a:r>
              <a:rPr lang="zh-CN" altLang="en-US" sz="2400" b="1" dirty="0" smtClean="0">
                <a:solidFill>
                  <a:srgbClr val="B31166"/>
                </a:solidFill>
              </a:rPr>
              <a:t>基于</a:t>
            </a:r>
            <a:r>
              <a:rPr lang="en-US" altLang="zh-CN" sz="2400" b="1" dirty="0" smtClean="0">
                <a:solidFill>
                  <a:srgbClr val="B31166"/>
                </a:solidFill>
              </a:rPr>
              <a:t>XML</a:t>
            </a:r>
            <a:r>
              <a:rPr lang="zh-CN" altLang="en-US" sz="2400" dirty="0" smtClean="0"/>
              <a:t>的文档架构。</a:t>
            </a:r>
            <a:r>
              <a:rPr lang="en-US" altLang="zh-CN" sz="2400" dirty="0" smtClean="0"/>
              <a:t>HL7 CDA</a:t>
            </a:r>
            <a:r>
              <a:rPr lang="zh-CN" altLang="en-US" sz="2400" dirty="0" smtClean="0"/>
              <a:t>也</a:t>
            </a:r>
            <a:r>
              <a:rPr lang="zh-CN" altLang="en-US" sz="2400" b="1" dirty="0">
                <a:solidFill>
                  <a:srgbClr val="B31166"/>
                </a:solidFill>
              </a:rPr>
              <a:t>是</a:t>
            </a:r>
            <a:r>
              <a:rPr lang="en-US" altLang="zh-CN" sz="2400" b="1" dirty="0">
                <a:solidFill>
                  <a:srgbClr val="B31166"/>
                </a:solidFill>
              </a:rPr>
              <a:t>HL7 V3</a:t>
            </a:r>
            <a:r>
              <a:rPr lang="zh-CN" altLang="en-US" sz="2400" b="1" dirty="0">
                <a:solidFill>
                  <a:srgbClr val="B31166"/>
                </a:solidFill>
              </a:rPr>
              <a:t>的一个通用域</a:t>
            </a:r>
            <a:r>
              <a:rPr lang="zh-CN" altLang="en-US" sz="2400" dirty="0" smtClean="0"/>
              <a:t>，</a:t>
            </a:r>
            <a:r>
              <a:rPr lang="zh-CN" altLang="en-US" sz="2400" b="1" dirty="0">
                <a:solidFill>
                  <a:srgbClr val="B31166"/>
                </a:solidFill>
              </a:rPr>
              <a:t>遵循</a:t>
            </a:r>
            <a:r>
              <a:rPr lang="zh-CN" altLang="en-US" sz="2400" dirty="0" smtClean="0"/>
              <a:t>统一的</a:t>
            </a:r>
            <a:r>
              <a:rPr lang="en-US" altLang="zh-CN" sz="2400" b="1" dirty="0">
                <a:solidFill>
                  <a:srgbClr val="B31166"/>
                </a:solidFill>
              </a:rPr>
              <a:t>RIM</a:t>
            </a:r>
            <a:r>
              <a:rPr lang="zh-CN" altLang="en-US" sz="2400" b="1" dirty="0">
                <a:solidFill>
                  <a:srgbClr val="B31166"/>
                </a:solidFill>
              </a:rPr>
              <a:t>模型</a:t>
            </a:r>
            <a:r>
              <a:rPr lang="zh-CN" altLang="en-US" sz="2400" dirty="0" smtClean="0"/>
              <a:t>，表现形式是</a:t>
            </a:r>
            <a:r>
              <a:rPr lang="en-US" altLang="zh-CN" sz="2400" b="1" dirty="0">
                <a:solidFill>
                  <a:srgbClr val="B31166"/>
                </a:solidFill>
              </a:rPr>
              <a:t>XML</a:t>
            </a:r>
            <a:r>
              <a:rPr lang="zh-CN" altLang="en-US" sz="2400" b="1" dirty="0">
                <a:solidFill>
                  <a:srgbClr val="B31166"/>
                </a:solidFill>
              </a:rPr>
              <a:t>文档</a:t>
            </a:r>
            <a:r>
              <a:rPr lang="zh-CN" altLang="en-US" sz="2400" dirty="0" smtClean="0"/>
              <a:t>。</a:t>
            </a:r>
            <a:endParaRPr lang="en-US" altLang="zh-CN" sz="2400" dirty="0" smtClean="0"/>
          </a:p>
        </p:txBody>
      </p:sp>
      <p:sp>
        <p:nvSpPr>
          <p:cNvPr id="4" name="灯片编号占位符 3"/>
          <p:cNvSpPr>
            <a:spLocks noGrp="1"/>
          </p:cNvSpPr>
          <p:nvPr>
            <p:ph type="sldNum" sz="quarter" idx="12"/>
          </p:nvPr>
        </p:nvSpPr>
        <p:spPr/>
        <p:txBody>
          <a:bodyPr/>
          <a:lstStyle/>
          <a:p>
            <a:r>
              <a:rPr lang="en-US" dirty="0"/>
              <a:t>6</a:t>
            </a:r>
          </a:p>
        </p:txBody>
      </p:sp>
    </p:spTree>
    <p:extLst>
      <p:ext uri="{BB962C8B-B14F-4D97-AF65-F5344CB8AC3E}">
        <p14:creationId xmlns:p14="http://schemas.microsoft.com/office/powerpoint/2010/main" val="2422827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CDA</a:t>
            </a:r>
            <a:r>
              <a:rPr lang="zh-CN" altLang="en-US" dirty="0" smtClean="0"/>
              <a:t>（临床文档架构）</a:t>
            </a:r>
            <a:endParaRPr lang="zh-CN" altLang="en-US" dirty="0"/>
          </a:p>
        </p:txBody>
      </p:sp>
      <p:sp>
        <p:nvSpPr>
          <p:cNvPr id="3" name="内容占位符 2"/>
          <p:cNvSpPr>
            <a:spLocks noGrp="1"/>
          </p:cNvSpPr>
          <p:nvPr>
            <p:ph idx="1"/>
          </p:nvPr>
        </p:nvSpPr>
        <p:spPr/>
        <p:txBody>
          <a:bodyPr>
            <a:normAutofit lnSpcReduction="10000"/>
          </a:bodyPr>
          <a:lstStyle/>
          <a:p>
            <a:r>
              <a:rPr lang="en-US" altLang="zh-CN" sz="2400" dirty="0" smtClean="0"/>
              <a:t>HL7 CDA</a:t>
            </a:r>
            <a:r>
              <a:rPr lang="zh-CN" altLang="en-US" sz="2400" dirty="0" smtClean="0"/>
              <a:t>是一个用于</a:t>
            </a:r>
            <a:r>
              <a:rPr lang="zh-CN" altLang="en-US" sz="2400" b="1" dirty="0" smtClean="0">
                <a:solidFill>
                  <a:srgbClr val="B31166"/>
                </a:solidFill>
              </a:rPr>
              <a:t>创建临床文档</a:t>
            </a:r>
            <a:r>
              <a:rPr lang="zh-CN" altLang="en-US" sz="2400" dirty="0" smtClean="0"/>
              <a:t>的规范，基于</a:t>
            </a:r>
            <a:r>
              <a:rPr lang="en-US" altLang="zh-CN" sz="2400" dirty="0" smtClean="0"/>
              <a:t>XML</a:t>
            </a:r>
            <a:r>
              <a:rPr lang="zh-CN" altLang="en-US" sz="2400" dirty="0" smtClean="0"/>
              <a:t>的标记标准，旨在规定用于交换的临床文档的</a:t>
            </a:r>
            <a:r>
              <a:rPr lang="zh-CN" altLang="en-US" sz="2400" b="1" dirty="0">
                <a:solidFill>
                  <a:srgbClr val="B31166"/>
                </a:solidFill>
              </a:rPr>
              <a:t>编码</a:t>
            </a:r>
            <a:r>
              <a:rPr lang="zh-CN" altLang="en-US" sz="2400" dirty="0" smtClean="0"/>
              <a:t>、</a:t>
            </a:r>
            <a:r>
              <a:rPr lang="zh-CN" altLang="en-US" sz="2400" b="1" dirty="0">
                <a:solidFill>
                  <a:srgbClr val="B31166"/>
                </a:solidFill>
              </a:rPr>
              <a:t>结构</a:t>
            </a:r>
            <a:r>
              <a:rPr lang="zh-CN" altLang="en-US" sz="2400" dirty="0" smtClean="0"/>
              <a:t>和</a:t>
            </a:r>
            <a:r>
              <a:rPr lang="zh-CN" altLang="en-US" sz="2400" b="1" dirty="0">
                <a:solidFill>
                  <a:srgbClr val="B31166"/>
                </a:solidFill>
              </a:rPr>
              <a:t>语义</a:t>
            </a:r>
            <a:r>
              <a:rPr lang="zh-CN" altLang="en-US" sz="2400" dirty="0" smtClean="0"/>
              <a:t>，例如出院小结、转院单等临床文档。</a:t>
            </a:r>
            <a:endParaRPr lang="en-US" altLang="zh-CN" sz="2400" dirty="0" smtClean="0"/>
          </a:p>
          <a:p>
            <a:r>
              <a:rPr lang="zh-CN" altLang="en-US" sz="2400" dirty="0" smtClean="0"/>
              <a:t>这些电子化文档使用</a:t>
            </a:r>
            <a:r>
              <a:rPr lang="en-US" altLang="zh-CN" sz="2400" b="1" dirty="0">
                <a:solidFill>
                  <a:srgbClr val="B31166"/>
                </a:solidFill>
              </a:rPr>
              <a:t>XML</a:t>
            </a:r>
            <a:r>
              <a:rPr lang="zh-CN" altLang="en-US" sz="2400" b="1" dirty="0">
                <a:solidFill>
                  <a:srgbClr val="B31166"/>
                </a:solidFill>
              </a:rPr>
              <a:t>标识</a:t>
            </a:r>
            <a:r>
              <a:rPr lang="zh-CN" altLang="en-US" sz="2400" dirty="0" smtClean="0"/>
              <a:t>后，既可以提供给人阅读，也可以支持计算和分析处理。</a:t>
            </a:r>
            <a:endParaRPr lang="en-US" altLang="zh-CN" sz="2400" dirty="0" smtClean="0"/>
          </a:p>
          <a:p>
            <a:r>
              <a:rPr lang="zh-CN" altLang="en-US" sz="2400" dirty="0" smtClean="0"/>
              <a:t>临床文档通过计算机处理后显示成为医生可以阅读和解释的</a:t>
            </a:r>
            <a:r>
              <a:rPr lang="en-US" altLang="zh-CN" sz="2400" dirty="0" smtClean="0"/>
              <a:t>XLS</a:t>
            </a:r>
            <a:r>
              <a:rPr lang="zh-CN" altLang="en-US" sz="2400" dirty="0" smtClean="0"/>
              <a:t>表单，</a:t>
            </a:r>
            <a:r>
              <a:rPr lang="en-US" altLang="zh-CN" sz="2400" dirty="0" smtClean="0"/>
              <a:t>XML</a:t>
            </a:r>
            <a:r>
              <a:rPr lang="zh-CN" altLang="en-US" sz="2400" dirty="0" smtClean="0"/>
              <a:t>标记文档可支持</a:t>
            </a:r>
            <a:r>
              <a:rPr lang="zh-CN" altLang="en-US" sz="2400" b="1" dirty="0">
                <a:solidFill>
                  <a:srgbClr val="B31166"/>
                </a:solidFill>
              </a:rPr>
              <a:t>实现计算机的语义互操作</a:t>
            </a:r>
            <a:r>
              <a:rPr lang="zh-CN" altLang="en-US" sz="2400" dirty="0" smtClean="0"/>
              <a:t>。</a:t>
            </a:r>
            <a:endParaRPr lang="en-US" altLang="zh-CN" sz="2400" dirty="0" smtClean="0"/>
          </a:p>
          <a:p>
            <a:r>
              <a:rPr lang="en-US" altLang="zh-CN" sz="2400" dirty="0" smtClean="0"/>
              <a:t>CDA</a:t>
            </a:r>
            <a:r>
              <a:rPr lang="zh-CN" altLang="en-US" sz="2400" dirty="0" smtClean="0"/>
              <a:t>设计在区域</a:t>
            </a:r>
            <a:r>
              <a:rPr lang="zh-CN" altLang="en-US" sz="2400" b="1" dirty="0">
                <a:solidFill>
                  <a:srgbClr val="B31166"/>
                </a:solidFill>
              </a:rPr>
              <a:t>电子健康档案信息共享</a:t>
            </a:r>
            <a:r>
              <a:rPr lang="zh-CN" altLang="en-US" sz="2400" dirty="0" smtClean="0"/>
              <a:t>和</a:t>
            </a:r>
            <a:r>
              <a:rPr lang="zh-CN" altLang="en-US" sz="2400" b="1" dirty="0">
                <a:solidFill>
                  <a:srgbClr val="B31166"/>
                </a:solidFill>
              </a:rPr>
              <a:t>交换</a:t>
            </a:r>
            <a:r>
              <a:rPr lang="zh-CN" altLang="en-US" sz="2400" dirty="0" smtClean="0"/>
              <a:t>中起着举足轻重的作用。</a:t>
            </a:r>
            <a:endParaRPr lang="en-US" altLang="zh-CN" sz="2400" dirty="0" smtClean="0"/>
          </a:p>
        </p:txBody>
      </p:sp>
      <p:sp>
        <p:nvSpPr>
          <p:cNvPr id="4" name="灯片编号占位符 3"/>
          <p:cNvSpPr>
            <a:spLocks noGrp="1"/>
          </p:cNvSpPr>
          <p:nvPr>
            <p:ph type="sldNum" sz="quarter" idx="12"/>
          </p:nvPr>
        </p:nvSpPr>
        <p:spPr/>
        <p:txBody>
          <a:bodyPr/>
          <a:lstStyle/>
          <a:p>
            <a:r>
              <a:rPr lang="en-US" dirty="0"/>
              <a:t>7</a:t>
            </a:r>
          </a:p>
        </p:txBody>
      </p:sp>
    </p:spTree>
    <p:extLst>
      <p:ext uri="{BB962C8B-B14F-4D97-AF65-F5344CB8AC3E}">
        <p14:creationId xmlns:p14="http://schemas.microsoft.com/office/powerpoint/2010/main" val="3665652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CDA</a:t>
            </a:r>
            <a:r>
              <a:rPr lang="zh-CN" altLang="en-US" dirty="0"/>
              <a:t>（临床文档</a:t>
            </a:r>
            <a:r>
              <a:rPr lang="zh-CN" altLang="en-US" dirty="0" smtClean="0"/>
              <a:t>架构）</a:t>
            </a:r>
            <a:endParaRPr lang="zh-CN" altLang="en-US" dirty="0"/>
          </a:p>
        </p:txBody>
      </p:sp>
      <p:sp>
        <p:nvSpPr>
          <p:cNvPr id="3" name="内容占位符 2"/>
          <p:cNvSpPr>
            <a:spLocks noGrp="1"/>
          </p:cNvSpPr>
          <p:nvPr>
            <p:ph idx="1"/>
          </p:nvPr>
        </p:nvSpPr>
        <p:spPr/>
        <p:txBody>
          <a:bodyPr>
            <a:normAutofit lnSpcReduction="10000"/>
          </a:bodyPr>
          <a:lstStyle/>
          <a:p>
            <a:r>
              <a:rPr lang="en-US" altLang="zh-CN" sz="2400" dirty="0" smtClean="0"/>
              <a:t>CDA</a:t>
            </a:r>
            <a:r>
              <a:rPr lang="zh-CN" altLang="en-US" sz="2400" dirty="0" smtClean="0"/>
              <a:t>采用了</a:t>
            </a:r>
            <a:r>
              <a:rPr lang="en-US" altLang="zh-CN" sz="2400" b="1" dirty="0">
                <a:solidFill>
                  <a:srgbClr val="B31166"/>
                </a:solidFill>
              </a:rPr>
              <a:t>HL7</a:t>
            </a:r>
            <a:r>
              <a:rPr lang="zh-CN" altLang="en-US" sz="2400" b="1" dirty="0">
                <a:solidFill>
                  <a:srgbClr val="B31166"/>
                </a:solidFill>
              </a:rPr>
              <a:t>开发架构</a:t>
            </a:r>
            <a:r>
              <a:rPr lang="en-US" altLang="zh-CN" sz="2400" dirty="0" smtClean="0"/>
              <a:t>(HDF)</a:t>
            </a:r>
            <a:r>
              <a:rPr lang="zh-CN" altLang="en-US" sz="2400" dirty="0" smtClean="0"/>
              <a:t>开发，并且</a:t>
            </a:r>
            <a:r>
              <a:rPr lang="zh-CN" altLang="en-US" sz="2400" b="1" dirty="0">
                <a:solidFill>
                  <a:srgbClr val="B31166"/>
                </a:solidFill>
              </a:rPr>
              <a:t>基于</a:t>
            </a:r>
            <a:r>
              <a:rPr lang="en-US" altLang="zh-CN" sz="2400" b="1" dirty="0">
                <a:solidFill>
                  <a:srgbClr val="B31166"/>
                </a:solidFill>
              </a:rPr>
              <a:t>HL7</a:t>
            </a:r>
            <a:r>
              <a:rPr lang="zh-CN" altLang="en-US" sz="2400" b="1" dirty="0" smtClean="0">
                <a:solidFill>
                  <a:srgbClr val="B31166"/>
                </a:solidFill>
              </a:rPr>
              <a:t>参照信息</a:t>
            </a:r>
            <a:r>
              <a:rPr lang="zh-CN" altLang="en-US" sz="2400" b="1" dirty="0">
                <a:solidFill>
                  <a:srgbClr val="B31166"/>
                </a:solidFill>
              </a:rPr>
              <a:t>模型（</a:t>
            </a:r>
            <a:r>
              <a:rPr lang="en-US" altLang="zh-CN" sz="2400" b="1" dirty="0">
                <a:solidFill>
                  <a:srgbClr val="B31166"/>
                </a:solidFill>
              </a:rPr>
              <a:t>RIM</a:t>
            </a:r>
            <a:r>
              <a:rPr lang="zh-CN" altLang="en-US" sz="2400" b="1" dirty="0">
                <a:solidFill>
                  <a:srgbClr val="B31166"/>
                </a:solidFill>
              </a:rPr>
              <a:t>）</a:t>
            </a:r>
            <a:r>
              <a:rPr lang="zh-CN" altLang="en-US" sz="2400" dirty="0" smtClean="0"/>
              <a:t>和</a:t>
            </a:r>
            <a:r>
              <a:rPr lang="en-US" altLang="zh-CN" sz="2400" dirty="0" smtClean="0"/>
              <a:t>HL7 V3</a:t>
            </a:r>
            <a:r>
              <a:rPr lang="zh-CN" altLang="en-US" sz="2400" dirty="0" smtClean="0"/>
              <a:t>的</a:t>
            </a:r>
            <a:r>
              <a:rPr lang="zh-CN" altLang="en-US" sz="2400" b="1" dirty="0">
                <a:solidFill>
                  <a:srgbClr val="B31166"/>
                </a:solidFill>
              </a:rPr>
              <a:t>数据类型</a:t>
            </a:r>
            <a:r>
              <a:rPr lang="zh-CN" altLang="en-US" sz="2400" dirty="0" smtClean="0"/>
              <a:t>。</a:t>
            </a:r>
            <a:endParaRPr lang="en-US" altLang="zh-CN" sz="2400" dirty="0" smtClean="0"/>
          </a:p>
          <a:p>
            <a:r>
              <a:rPr lang="en-US" altLang="zh-CN" sz="2400" dirty="0" smtClean="0"/>
              <a:t>CDA</a:t>
            </a:r>
            <a:r>
              <a:rPr lang="zh-CN" altLang="en-US" sz="2400" dirty="0" smtClean="0"/>
              <a:t>文档内容由</a:t>
            </a:r>
            <a:r>
              <a:rPr lang="zh-CN" altLang="en-US" sz="2400" b="1" dirty="0">
                <a:solidFill>
                  <a:srgbClr val="B31166"/>
                </a:solidFill>
              </a:rPr>
              <a:t>强制性的文本部分</a:t>
            </a:r>
            <a:r>
              <a:rPr lang="zh-CN" altLang="en-US" sz="2400" dirty="0" smtClean="0"/>
              <a:t>和</a:t>
            </a:r>
            <a:r>
              <a:rPr lang="zh-CN" altLang="en-US" sz="2400" b="1" dirty="0">
                <a:solidFill>
                  <a:srgbClr val="B31166"/>
                </a:solidFill>
              </a:rPr>
              <a:t>可选的结构化部分</a:t>
            </a:r>
            <a:r>
              <a:rPr lang="zh-CN" altLang="en-US" sz="2400" dirty="0" smtClean="0"/>
              <a:t>构成，前者保证对于</a:t>
            </a:r>
            <a:r>
              <a:rPr lang="zh-CN" altLang="en-US" sz="2400" b="1" dirty="0">
                <a:solidFill>
                  <a:srgbClr val="B31166"/>
                </a:solidFill>
              </a:rPr>
              <a:t>文档内容的人工解释</a:t>
            </a:r>
            <a:r>
              <a:rPr lang="zh-CN" altLang="en-US" sz="2400" dirty="0" smtClean="0"/>
              <a:t>，后者旨在</a:t>
            </a:r>
            <a:r>
              <a:rPr lang="zh-CN" altLang="en-US" sz="2400" b="1" dirty="0">
                <a:solidFill>
                  <a:srgbClr val="B31166"/>
                </a:solidFill>
              </a:rPr>
              <a:t>用于软件处理</a:t>
            </a:r>
            <a:r>
              <a:rPr lang="zh-CN" altLang="en-US" sz="2400" dirty="0" smtClean="0"/>
              <a:t>。</a:t>
            </a:r>
            <a:endParaRPr lang="zh-CN" altLang="en-US" sz="2400" dirty="0"/>
          </a:p>
          <a:p>
            <a:r>
              <a:rPr lang="zh-CN" altLang="en-US" sz="2400" b="1" dirty="0">
                <a:solidFill>
                  <a:srgbClr val="B31166"/>
                </a:solidFill>
              </a:rPr>
              <a:t>结构化部分</a:t>
            </a:r>
            <a:r>
              <a:rPr lang="zh-CN" altLang="en-US" sz="2400" dirty="0" smtClean="0"/>
              <a:t>依赖于各种</a:t>
            </a:r>
            <a:r>
              <a:rPr lang="zh-CN" altLang="en-US" sz="2400" b="1" dirty="0">
                <a:solidFill>
                  <a:srgbClr val="B31166"/>
                </a:solidFill>
              </a:rPr>
              <a:t>编码系统</a:t>
            </a:r>
            <a:r>
              <a:rPr lang="zh-CN" altLang="en-US" sz="2400" dirty="0" smtClean="0"/>
              <a:t>来表示概念，如</a:t>
            </a:r>
            <a:r>
              <a:rPr lang="en-US" altLang="zh-CN" sz="2400" b="1" dirty="0">
                <a:solidFill>
                  <a:srgbClr val="B31166"/>
                </a:solidFill>
              </a:rPr>
              <a:t>SNOMED</a:t>
            </a:r>
            <a:r>
              <a:rPr lang="en-US" altLang="zh-CN" sz="2400" dirty="0" smtClean="0"/>
              <a:t>(</a:t>
            </a:r>
            <a:r>
              <a:rPr lang="zh-CN" altLang="en-US" sz="2400" dirty="0" smtClean="0"/>
              <a:t>医学术语系统命名法</a:t>
            </a:r>
            <a:r>
              <a:rPr lang="en-US" altLang="zh-CN" sz="2400" dirty="0" smtClean="0"/>
              <a:t>)</a:t>
            </a:r>
            <a:r>
              <a:rPr lang="zh-CN" altLang="en-US" sz="2400" dirty="0" smtClean="0"/>
              <a:t>和</a:t>
            </a:r>
            <a:r>
              <a:rPr lang="en-US" altLang="zh-CN" sz="2400" b="1" dirty="0">
                <a:solidFill>
                  <a:srgbClr val="B31166"/>
                </a:solidFill>
              </a:rPr>
              <a:t>LOINC</a:t>
            </a:r>
            <a:r>
              <a:rPr lang="en-US" altLang="zh-CN" sz="2400" dirty="0" smtClean="0"/>
              <a:t>(</a:t>
            </a:r>
            <a:r>
              <a:rPr lang="zh-CN" altLang="en-US" sz="2400" dirty="0"/>
              <a:t>观测指标标识符逻辑命名与编码系统</a:t>
            </a:r>
            <a:r>
              <a:rPr lang="en-US" altLang="zh-CN" sz="2400" dirty="0" smtClean="0"/>
              <a:t>)</a:t>
            </a:r>
            <a:r>
              <a:rPr lang="zh-CN" altLang="en-US" sz="2400" dirty="0" smtClean="0"/>
              <a:t>。</a:t>
            </a:r>
            <a:endParaRPr lang="en-US" altLang="zh-CN" sz="2400" dirty="0" smtClean="0"/>
          </a:p>
          <a:p>
            <a:r>
              <a:rPr lang="zh-CN" altLang="en-US" sz="2400" dirty="0" smtClean="0"/>
              <a:t>一个</a:t>
            </a:r>
            <a:r>
              <a:rPr lang="en-US" altLang="zh-CN" sz="2400" dirty="0" smtClean="0"/>
              <a:t>CDA</a:t>
            </a:r>
            <a:r>
              <a:rPr lang="zh-CN" altLang="en-US" sz="2400" dirty="0" smtClean="0"/>
              <a:t>文档由</a:t>
            </a:r>
            <a:r>
              <a:rPr lang="en-US" altLang="zh-CN" sz="2400" dirty="0" smtClean="0"/>
              <a:t>Clinical Document</a:t>
            </a:r>
            <a:r>
              <a:rPr lang="zh-CN" altLang="en-US" sz="2400" dirty="0" smtClean="0"/>
              <a:t>元素封装，包含文档头</a:t>
            </a:r>
            <a:r>
              <a:rPr lang="en-US" altLang="zh-CN" sz="2400" dirty="0" smtClean="0"/>
              <a:t>(Header)</a:t>
            </a:r>
            <a:r>
              <a:rPr lang="zh-CN" altLang="en-US" sz="2400" dirty="0" smtClean="0"/>
              <a:t>和文档体</a:t>
            </a:r>
            <a:r>
              <a:rPr lang="en-US" altLang="zh-CN" sz="2400" dirty="0" smtClean="0"/>
              <a:t>(Body)</a:t>
            </a:r>
            <a:r>
              <a:rPr lang="zh-CN" altLang="en-US" sz="2400" dirty="0" smtClean="0"/>
              <a:t>两部分。</a:t>
            </a:r>
          </a:p>
        </p:txBody>
      </p:sp>
      <p:sp>
        <p:nvSpPr>
          <p:cNvPr id="4" name="灯片编号占位符 3"/>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2588943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CDA</a:t>
            </a:r>
            <a:r>
              <a:rPr lang="zh-CN" altLang="en-US" dirty="0"/>
              <a:t>（临床文档架构）</a:t>
            </a:r>
          </a:p>
        </p:txBody>
      </p:sp>
      <p:sp>
        <p:nvSpPr>
          <p:cNvPr id="3" name="内容占位符 2"/>
          <p:cNvSpPr>
            <a:spLocks noGrp="1"/>
          </p:cNvSpPr>
          <p:nvPr>
            <p:ph idx="1"/>
          </p:nvPr>
        </p:nvSpPr>
        <p:spPr/>
        <p:txBody>
          <a:bodyPr/>
          <a:lstStyle/>
          <a:p>
            <a:endParaRPr lang="zh-CN" altLang="en-US"/>
          </a:p>
        </p:txBody>
      </p:sp>
      <p:grpSp>
        <p:nvGrpSpPr>
          <p:cNvPr id="6" name="组合 5"/>
          <p:cNvGrpSpPr/>
          <p:nvPr/>
        </p:nvGrpSpPr>
        <p:grpSpPr>
          <a:xfrm>
            <a:off x="342900" y="2013977"/>
            <a:ext cx="8496300" cy="4005824"/>
            <a:chOff x="247650" y="2013976"/>
            <a:chExt cx="10077450" cy="4143375"/>
          </a:xfrm>
        </p:grpSpPr>
        <p:pic>
          <p:nvPicPr>
            <p:cNvPr id="4" name="图片 3"/>
            <p:cNvPicPr>
              <a:picLocks noChangeAspect="1"/>
            </p:cNvPicPr>
            <p:nvPr/>
          </p:nvPicPr>
          <p:blipFill>
            <a:blip r:embed="rId3"/>
            <a:stretch>
              <a:fillRect/>
            </a:stretch>
          </p:blipFill>
          <p:spPr>
            <a:xfrm>
              <a:off x="247650" y="2013976"/>
              <a:ext cx="4686300" cy="4143375"/>
            </a:xfrm>
            <a:prstGeom prst="rect">
              <a:avLst/>
            </a:prstGeom>
          </p:spPr>
        </p:pic>
        <p:pic>
          <p:nvPicPr>
            <p:cNvPr id="5" name="图片 4"/>
            <p:cNvPicPr>
              <a:picLocks noChangeAspect="1"/>
            </p:cNvPicPr>
            <p:nvPr/>
          </p:nvPicPr>
          <p:blipFill>
            <a:blip r:embed="rId4"/>
            <a:stretch>
              <a:fillRect/>
            </a:stretch>
          </p:blipFill>
          <p:spPr>
            <a:xfrm>
              <a:off x="4933950" y="2013976"/>
              <a:ext cx="5391150" cy="4124325"/>
            </a:xfrm>
            <a:prstGeom prst="rect">
              <a:avLst/>
            </a:prstGeom>
          </p:spPr>
        </p:pic>
      </p:grpSp>
      <p:sp>
        <p:nvSpPr>
          <p:cNvPr id="7" name="灯片编号占位符 6"/>
          <p:cNvSpPr>
            <a:spLocks noGrp="1"/>
          </p:cNvSpPr>
          <p:nvPr>
            <p:ph type="sldNum" sz="quarter" idx="12"/>
          </p:nvPr>
        </p:nvSpPr>
        <p:spPr/>
        <p:txBody>
          <a:bodyPr/>
          <a:lstStyle/>
          <a:p>
            <a:r>
              <a:rPr lang="en-US" dirty="0"/>
              <a:t>9</a:t>
            </a:r>
          </a:p>
        </p:txBody>
      </p:sp>
    </p:spTree>
    <p:extLst>
      <p:ext uri="{BB962C8B-B14F-4D97-AF65-F5344CB8AC3E}">
        <p14:creationId xmlns:p14="http://schemas.microsoft.com/office/powerpoint/2010/main" val="4273746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会议室">
  <a:themeElements>
    <a:clrScheme name="离子会议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离子会议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会议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1051</TotalTime>
  <Words>2709</Words>
  <Application>Microsoft Office PowerPoint</Application>
  <PresentationFormat>全屏显示(4:3)</PresentationFormat>
  <Paragraphs>216</Paragraphs>
  <Slides>30</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宋体</vt:lpstr>
      <vt:lpstr>Arial</vt:lpstr>
      <vt:lpstr>Calibri</vt:lpstr>
      <vt:lpstr>Century Gothic</vt:lpstr>
      <vt:lpstr>Wingdings 3</vt:lpstr>
      <vt:lpstr>离子会议室</vt:lpstr>
      <vt:lpstr>CDA – RIM - FHIR - DIM</vt:lpstr>
      <vt:lpstr>医院信息系统 (Hospital Information System, HIS)</vt:lpstr>
      <vt:lpstr>实验室信息管理系统 (Laboratory Information Management System, LIS)</vt:lpstr>
      <vt:lpstr>放射信息管理系统 (Radiology information system, RIS)</vt:lpstr>
      <vt:lpstr>电子病历 (Electronic Medical Record, EMR)</vt:lpstr>
      <vt:lpstr>CDA（临床文档架构）</vt:lpstr>
      <vt:lpstr>CDA（临床文档架构）</vt:lpstr>
      <vt:lpstr>CDA（临床文档架构）</vt:lpstr>
      <vt:lpstr>CDA（临床文档架构）</vt:lpstr>
      <vt:lpstr>卫生部电子病历架构</vt:lpstr>
      <vt:lpstr>卫生部电子病历架构</vt:lpstr>
      <vt:lpstr>卫生部电子病历架构</vt:lpstr>
      <vt:lpstr>HL7 - RIM</vt:lpstr>
      <vt:lpstr>FHIR在现有标准上的改进</vt:lpstr>
      <vt:lpstr>Clinical Resources General（提供核心的临床记录跟踪的资源 – 关注供应商业/病人关系的内容）</vt:lpstr>
      <vt:lpstr>Clinical Resources Medications &amp; Immunizations（支持用药和免疫过程）</vt:lpstr>
      <vt:lpstr>Clinical Resources Diagnostics（诊断服务供应商支持 – 检验科、病理、影像）</vt:lpstr>
      <vt:lpstr>Clinical Resources Device Interactions（设备做出的诊断结果可读支持）</vt:lpstr>
      <vt:lpstr>Dental Information Model</vt:lpstr>
      <vt:lpstr>DIM Statistics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FHIR - Observation</vt:lpstr>
      <vt:lpstr>ObervationType</vt:lpstr>
      <vt:lpstr>病患教育画图板</vt:lpstr>
    </vt:vector>
  </TitlesOfParts>
  <Company>THU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CDA - FHIR</dc:title>
  <dc:creator>Fion Sue</dc:creator>
  <cp:lastModifiedBy>Fion Sue</cp:lastModifiedBy>
  <cp:revision>46</cp:revision>
  <dcterms:created xsi:type="dcterms:W3CDTF">2014-03-17T03:04:37Z</dcterms:created>
  <dcterms:modified xsi:type="dcterms:W3CDTF">2014-03-23T16:01:57Z</dcterms:modified>
</cp:coreProperties>
</file>